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rawings/drawing2.xml" ContentType="application/vnd.openxmlformats-officedocument.drawingml.chartshape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rawings/drawing5.xml" ContentType="application/vnd.openxmlformats-officedocument.drawingml.chartshap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rawings/drawing3.xml" ContentType="application/vnd.openxmlformats-officedocument.drawingml.chartshapes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emf" ContentType="image/x-emf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charts/chart8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gif" ContentType="image/gif"/>
  <Override PartName="/ppt/notesSlides/notesSlide8.xml" ContentType="application/vnd.openxmlformats-officedocument.presentationml.notesSlide+xml"/>
  <Default Extension="tiff" ContentType="image/tiff"/>
  <Override PartName="/ppt/charts/chart6.xml" ContentType="application/vnd.openxmlformats-officedocument.drawingml.chart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drawings/drawing6.xml" ContentType="application/vnd.openxmlformats-officedocument.drawingml.chartshape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rawings/drawing4.xml" ContentType="application/vnd.openxmlformats-officedocument.drawingml.chartshape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37"/>
  </p:notesMasterIdLst>
  <p:handoutMasterIdLst>
    <p:handoutMasterId r:id="rId38"/>
  </p:handoutMasterIdLst>
  <p:sldIdLst>
    <p:sldId id="256" r:id="rId2"/>
    <p:sldId id="341" r:id="rId3"/>
    <p:sldId id="340" r:id="rId4"/>
    <p:sldId id="314" r:id="rId5"/>
    <p:sldId id="351" r:id="rId6"/>
    <p:sldId id="315" r:id="rId7"/>
    <p:sldId id="342" r:id="rId8"/>
    <p:sldId id="347" r:id="rId9"/>
    <p:sldId id="348" r:id="rId10"/>
    <p:sldId id="344" r:id="rId11"/>
    <p:sldId id="334" r:id="rId12"/>
    <p:sldId id="349" r:id="rId13"/>
    <p:sldId id="346" r:id="rId14"/>
    <p:sldId id="350" r:id="rId15"/>
    <p:sldId id="317" r:id="rId16"/>
    <p:sldId id="318" r:id="rId17"/>
    <p:sldId id="353" r:id="rId18"/>
    <p:sldId id="319" r:id="rId19"/>
    <p:sldId id="357" r:id="rId20"/>
    <p:sldId id="336" r:id="rId21"/>
    <p:sldId id="354" r:id="rId22"/>
    <p:sldId id="355" r:id="rId23"/>
    <p:sldId id="323" r:id="rId24"/>
    <p:sldId id="356" r:id="rId25"/>
    <p:sldId id="358" r:id="rId26"/>
    <p:sldId id="328" r:id="rId27"/>
    <p:sldId id="325" r:id="rId28"/>
    <p:sldId id="326" r:id="rId29"/>
    <p:sldId id="359" r:id="rId30"/>
    <p:sldId id="338" r:id="rId31"/>
    <p:sldId id="364" r:id="rId32"/>
    <p:sldId id="360" r:id="rId33"/>
    <p:sldId id="361" r:id="rId34"/>
    <p:sldId id="362" r:id="rId35"/>
    <p:sldId id="363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700" autoAdjust="0"/>
  </p:normalViewPr>
  <p:slideViewPr>
    <p:cSldViewPr>
      <p:cViewPr>
        <p:scale>
          <a:sx n="70" d="100"/>
          <a:sy n="70" d="100"/>
        </p:scale>
        <p:origin x="-1128" y="-3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620"/>
    </p:cViewPr>
  </p:sorterViewPr>
  <p:notesViewPr>
    <p:cSldViewPr>
      <p:cViewPr>
        <p:scale>
          <a:sx n="100" d="100"/>
          <a:sy n="100" d="100"/>
        </p:scale>
        <p:origin x="-3540" y="-22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son\Documents\A_CURRENT\CS_business\Computation_Lab\SimulationSupport\SimulationSupportOverview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son\Documents\A_CURRENT\CS_business\Computation_Lab\SimulationSupport\SimulationSupportOverview.xls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johnson\Documents\A_CURRENT\CS_business\Computation_Lab\SimulationSupport\SimulationSupportOverview.xls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johnson\Documents\A_CURRENT\CS_business\Computation_Lab\SimulationSupport\SimulationSupportOverview.xls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C:\Users\johnson\Documents\A_CURRENT\CS_business\Computation_Lab\SimulationSupport\SimulationSupportOverview.xls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C:\Users\johnson\Documents\A_CURRENT\CS_business\Computation_Lab\SimulationSupport\SimulationSupportOverview.xls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oleObject" Target="file:///C:\Users\johnson\Documents\A_CURRENT\CS_business\Computation_Lab\SimulationSupport\SimulationSupportOverview.xls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oleObject" Target="file:///C:\Users\johnson\Documents\A_CURRENT\CS_business\Computation_Lab\SimulationSupport\SimulationSupportOverview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 sz="2400"/>
            </a:pPr>
            <a:r>
              <a:rPr lang="en-US" sz="2400" dirty="0"/>
              <a:t>390 proposals </a:t>
            </a:r>
            <a:r>
              <a:rPr lang="en-US" sz="2400" dirty="0" smtClean="0"/>
              <a:t>in total</a:t>
            </a:r>
            <a:endParaRPr lang="en-US" sz="2400" dirty="0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cat>
            <c:strRef>
              <c:f>summary!$A$3:$A$13</c:f>
              <c:strCache>
                <c:ptCount val="11"/>
                <c:pt idx="0">
                  <c:v>Autum 2007</c:v>
                </c:pt>
                <c:pt idx="1">
                  <c:v>Spring 2008</c:v>
                </c:pt>
                <c:pt idx="2">
                  <c:v>Autumn 2008</c:v>
                </c:pt>
                <c:pt idx="3">
                  <c:v>Spring 2009</c:v>
                </c:pt>
                <c:pt idx="4">
                  <c:v>Autumn 2009</c:v>
                </c:pt>
                <c:pt idx="5">
                  <c:v>Spring 2010</c:v>
                </c:pt>
                <c:pt idx="6">
                  <c:v>Autumn 2010</c:v>
                </c:pt>
                <c:pt idx="7">
                  <c:v>Spring 2011</c:v>
                </c:pt>
                <c:pt idx="8">
                  <c:v>Autum 2011</c:v>
                </c:pt>
                <c:pt idx="9">
                  <c:v>Spring 2012</c:v>
                </c:pt>
                <c:pt idx="10">
                  <c:v>Autumn 2012</c:v>
                </c:pt>
              </c:strCache>
            </c:strRef>
          </c:cat>
          <c:val>
            <c:numRef>
              <c:f>summary!$L$3:$L$13</c:f>
              <c:numCache>
                <c:formatCode>General</c:formatCode>
                <c:ptCount val="11"/>
                <c:pt idx="0">
                  <c:v>20</c:v>
                </c:pt>
                <c:pt idx="1">
                  <c:v>33</c:v>
                </c:pt>
                <c:pt idx="2">
                  <c:v>28</c:v>
                </c:pt>
                <c:pt idx="3">
                  <c:v>43</c:v>
                </c:pt>
                <c:pt idx="4">
                  <c:v>36</c:v>
                </c:pt>
                <c:pt idx="5">
                  <c:v>32</c:v>
                </c:pt>
                <c:pt idx="6">
                  <c:v>42</c:v>
                </c:pt>
                <c:pt idx="7">
                  <c:v>34</c:v>
                </c:pt>
                <c:pt idx="8">
                  <c:v>34</c:v>
                </c:pt>
                <c:pt idx="9">
                  <c:v>33</c:v>
                </c:pt>
                <c:pt idx="10">
                  <c:v>55</c:v>
                </c:pt>
              </c:numCache>
            </c:numRef>
          </c:val>
        </c:ser>
        <c:axId val="65739008"/>
        <c:axId val="65740800"/>
      </c:barChart>
      <c:catAx>
        <c:axId val="65739008"/>
        <c:scaling>
          <c:orientation val="minMax"/>
        </c:scaling>
        <c:axPos val="b"/>
        <c:numFmt formatCode="General" sourceLinked="1"/>
        <c:tickLblPos val="nextTo"/>
        <c:crossAx val="65740800"/>
        <c:crosses val="autoZero"/>
        <c:auto val="1"/>
        <c:lblAlgn val="ctr"/>
        <c:lblOffset val="100"/>
      </c:catAx>
      <c:valAx>
        <c:axId val="65740800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65739008"/>
        <c:crosses val="autoZero"/>
        <c:crossBetween val="between"/>
      </c:valAx>
    </c:plotArea>
    <c:plotVisOnly val="1"/>
    <c:dispBlanksAs val="gap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Total proposals per college</a:t>
            </a:r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tx>
            <c:v>colleges</c:v>
          </c:tx>
          <c:val>
            <c:numRef>
              <c:f>summary!$C$14:$K$14</c:f>
              <c:numCache>
                <c:formatCode>General</c:formatCode>
                <c:ptCount val="9"/>
                <c:pt idx="0">
                  <c:v>5</c:v>
                </c:pt>
                <c:pt idx="1">
                  <c:v>0</c:v>
                </c:pt>
                <c:pt idx="2">
                  <c:v>1</c:v>
                </c:pt>
                <c:pt idx="3">
                  <c:v>9</c:v>
                </c:pt>
                <c:pt idx="4">
                  <c:v>59</c:v>
                </c:pt>
                <c:pt idx="5">
                  <c:v>91</c:v>
                </c:pt>
                <c:pt idx="6">
                  <c:v>140</c:v>
                </c:pt>
                <c:pt idx="7">
                  <c:v>46</c:v>
                </c:pt>
                <c:pt idx="8">
                  <c:v>39</c:v>
                </c:pt>
              </c:numCache>
            </c:numRef>
          </c:val>
        </c:ser>
        <c:axId val="65777024"/>
        <c:axId val="67437696"/>
      </c:barChart>
      <c:catAx>
        <c:axId val="65777024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67437696"/>
        <c:crosses val="autoZero"/>
        <c:auto val="1"/>
        <c:lblAlgn val="ctr"/>
        <c:lblOffset val="100"/>
      </c:catAx>
      <c:valAx>
        <c:axId val="67437696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65777024"/>
        <c:crosses val="autoZero"/>
        <c:crossBetween val="between"/>
      </c:valAx>
    </c:plotArea>
    <c:plotVisOnly val="1"/>
    <c:dispBlanksAs val="gap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barChart>
        <c:barDir val="col"/>
        <c:grouping val="clustered"/>
        <c:ser>
          <c:idx val="0"/>
          <c:order val="0"/>
          <c:tx>
            <c:v>colleges</c:v>
          </c:tx>
          <c:spPr>
            <a:solidFill>
              <a:srgbClr val="92D050"/>
            </a:solidFill>
          </c:spPr>
          <c:dPt>
            <c:idx val="4"/>
            <c:spPr>
              <a:solidFill>
                <a:srgbClr val="FF0000"/>
              </a:solidFill>
            </c:spPr>
          </c:dPt>
          <c:val>
            <c:numRef>
              <c:f>summary!$C$14:$K$14</c:f>
              <c:numCache>
                <c:formatCode>General</c:formatCode>
                <c:ptCount val="9"/>
                <c:pt idx="0">
                  <c:v>5</c:v>
                </c:pt>
                <c:pt idx="1">
                  <c:v>0</c:v>
                </c:pt>
                <c:pt idx="2">
                  <c:v>1</c:v>
                </c:pt>
                <c:pt idx="3">
                  <c:v>9</c:v>
                </c:pt>
                <c:pt idx="4">
                  <c:v>59</c:v>
                </c:pt>
                <c:pt idx="5">
                  <c:v>91</c:v>
                </c:pt>
                <c:pt idx="6">
                  <c:v>140</c:v>
                </c:pt>
                <c:pt idx="7">
                  <c:v>46</c:v>
                </c:pt>
                <c:pt idx="8">
                  <c:v>39</c:v>
                </c:pt>
              </c:numCache>
            </c:numRef>
          </c:val>
        </c:ser>
        <c:axId val="67461888"/>
        <c:axId val="67463424"/>
      </c:barChart>
      <c:catAx>
        <c:axId val="67461888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67463424"/>
        <c:crosses val="autoZero"/>
        <c:auto val="1"/>
        <c:lblAlgn val="ctr"/>
        <c:lblOffset val="100"/>
      </c:catAx>
      <c:valAx>
        <c:axId val="67463424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67461888"/>
        <c:crosses val="autoZero"/>
        <c:crossBetween val="between"/>
      </c:valAx>
    </c:plotArea>
    <c:plotVisOnly val="1"/>
    <c:dispBlanksAs val="gap"/>
  </c:chart>
  <c:externalData r:id="rId1"/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barChart>
        <c:barDir val="col"/>
        <c:grouping val="clustered"/>
        <c:ser>
          <c:idx val="0"/>
          <c:order val="0"/>
          <c:tx>
            <c:v>colleges</c:v>
          </c:tx>
          <c:spPr>
            <a:solidFill>
              <a:srgbClr val="92D050"/>
            </a:solidFill>
          </c:spPr>
          <c:dPt>
            <c:idx val="4"/>
            <c:spPr>
              <a:solidFill>
                <a:srgbClr val="FF0000"/>
              </a:solidFill>
            </c:spPr>
          </c:dPt>
          <c:val>
            <c:numRef>
              <c:f>summary!$C$14:$K$14</c:f>
              <c:numCache>
                <c:formatCode>General</c:formatCode>
                <c:ptCount val="9"/>
                <c:pt idx="0">
                  <c:v>5</c:v>
                </c:pt>
                <c:pt idx="1">
                  <c:v>0</c:v>
                </c:pt>
                <c:pt idx="2">
                  <c:v>1</c:v>
                </c:pt>
                <c:pt idx="3">
                  <c:v>9</c:v>
                </c:pt>
                <c:pt idx="4">
                  <c:v>59</c:v>
                </c:pt>
                <c:pt idx="5">
                  <c:v>91</c:v>
                </c:pt>
                <c:pt idx="6">
                  <c:v>140</c:v>
                </c:pt>
                <c:pt idx="7">
                  <c:v>46</c:v>
                </c:pt>
                <c:pt idx="8">
                  <c:v>39</c:v>
                </c:pt>
              </c:numCache>
            </c:numRef>
          </c:val>
        </c:ser>
        <c:axId val="67394944"/>
        <c:axId val="67400832"/>
      </c:barChart>
      <c:catAx>
        <c:axId val="67394944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67400832"/>
        <c:crosses val="autoZero"/>
        <c:auto val="1"/>
        <c:lblAlgn val="ctr"/>
        <c:lblOffset val="100"/>
      </c:catAx>
      <c:valAx>
        <c:axId val="67400832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67394944"/>
        <c:crosses val="autoZero"/>
        <c:crossBetween val="between"/>
      </c:valAx>
    </c:plotArea>
    <c:plotVisOnly val="1"/>
    <c:dispBlanksAs val="gap"/>
  </c:chart>
  <c:externalData r:id="rId1"/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barChart>
        <c:barDir val="col"/>
        <c:grouping val="clustered"/>
        <c:ser>
          <c:idx val="0"/>
          <c:order val="0"/>
          <c:tx>
            <c:v>colleges</c:v>
          </c:tx>
          <c:spPr>
            <a:solidFill>
              <a:srgbClr val="92D050"/>
            </a:solidFill>
          </c:spPr>
          <c:dPt>
            <c:idx val="5"/>
            <c:spPr>
              <a:solidFill>
                <a:srgbClr val="FF0000"/>
              </a:solidFill>
            </c:spPr>
          </c:dPt>
          <c:val>
            <c:numRef>
              <c:f>summary!$C$14:$K$14</c:f>
              <c:numCache>
                <c:formatCode>General</c:formatCode>
                <c:ptCount val="9"/>
                <c:pt idx="0">
                  <c:v>5</c:v>
                </c:pt>
                <c:pt idx="1">
                  <c:v>0</c:v>
                </c:pt>
                <c:pt idx="2">
                  <c:v>1</c:v>
                </c:pt>
                <c:pt idx="3">
                  <c:v>9</c:v>
                </c:pt>
                <c:pt idx="4">
                  <c:v>59</c:v>
                </c:pt>
                <c:pt idx="5">
                  <c:v>91</c:v>
                </c:pt>
                <c:pt idx="6">
                  <c:v>140</c:v>
                </c:pt>
                <c:pt idx="7">
                  <c:v>46</c:v>
                </c:pt>
                <c:pt idx="8">
                  <c:v>39</c:v>
                </c:pt>
              </c:numCache>
            </c:numRef>
          </c:val>
        </c:ser>
        <c:axId val="69013504"/>
        <c:axId val="69015040"/>
      </c:barChart>
      <c:catAx>
        <c:axId val="69013504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69015040"/>
        <c:crosses val="autoZero"/>
        <c:auto val="1"/>
        <c:lblAlgn val="ctr"/>
        <c:lblOffset val="100"/>
      </c:catAx>
      <c:valAx>
        <c:axId val="69015040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69013504"/>
        <c:crosses val="autoZero"/>
        <c:crossBetween val="between"/>
      </c:valAx>
    </c:plotArea>
    <c:plotVisOnly val="1"/>
    <c:dispBlanksAs val="gap"/>
  </c:chart>
  <c:externalData r:id="rId1"/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barChart>
        <c:barDir val="col"/>
        <c:grouping val="clustered"/>
        <c:ser>
          <c:idx val="0"/>
          <c:order val="0"/>
          <c:tx>
            <c:v>colleges</c:v>
          </c:tx>
          <c:spPr>
            <a:solidFill>
              <a:srgbClr val="92D050"/>
            </a:solidFill>
          </c:spPr>
          <c:dPt>
            <c:idx val="6"/>
            <c:spPr>
              <a:solidFill>
                <a:srgbClr val="FF0000"/>
              </a:solidFill>
            </c:spPr>
          </c:dPt>
          <c:val>
            <c:numRef>
              <c:f>summary!$C$14:$K$14</c:f>
              <c:numCache>
                <c:formatCode>General</c:formatCode>
                <c:ptCount val="9"/>
                <c:pt idx="0">
                  <c:v>5</c:v>
                </c:pt>
                <c:pt idx="1">
                  <c:v>0</c:v>
                </c:pt>
                <c:pt idx="2">
                  <c:v>1</c:v>
                </c:pt>
                <c:pt idx="3">
                  <c:v>9</c:v>
                </c:pt>
                <c:pt idx="4">
                  <c:v>59</c:v>
                </c:pt>
                <c:pt idx="5">
                  <c:v>91</c:v>
                </c:pt>
                <c:pt idx="6">
                  <c:v>140</c:v>
                </c:pt>
                <c:pt idx="7">
                  <c:v>46</c:v>
                </c:pt>
                <c:pt idx="8">
                  <c:v>39</c:v>
                </c:pt>
              </c:numCache>
            </c:numRef>
          </c:val>
        </c:ser>
        <c:axId val="69059712"/>
        <c:axId val="69061248"/>
      </c:barChart>
      <c:catAx>
        <c:axId val="69059712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69061248"/>
        <c:crosses val="autoZero"/>
        <c:auto val="1"/>
        <c:lblAlgn val="ctr"/>
        <c:lblOffset val="100"/>
      </c:catAx>
      <c:valAx>
        <c:axId val="69061248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69059712"/>
        <c:crosses val="autoZero"/>
        <c:crossBetween val="between"/>
      </c:valAx>
    </c:plotArea>
    <c:plotVisOnly val="1"/>
    <c:dispBlanksAs val="gap"/>
  </c:chart>
  <c:externalData r:id="rId1"/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barChart>
        <c:barDir val="col"/>
        <c:grouping val="clustered"/>
        <c:ser>
          <c:idx val="0"/>
          <c:order val="0"/>
          <c:tx>
            <c:v>colleges</c:v>
          </c:tx>
          <c:spPr>
            <a:solidFill>
              <a:srgbClr val="92D050"/>
            </a:solidFill>
          </c:spPr>
          <c:val>
            <c:numRef>
              <c:f>summary!$C$14:$K$14</c:f>
              <c:numCache>
                <c:formatCode>General</c:formatCode>
                <c:ptCount val="9"/>
                <c:pt idx="0">
                  <c:v>5</c:v>
                </c:pt>
                <c:pt idx="1">
                  <c:v>0</c:v>
                </c:pt>
                <c:pt idx="2">
                  <c:v>1</c:v>
                </c:pt>
                <c:pt idx="3">
                  <c:v>9</c:v>
                </c:pt>
                <c:pt idx="4">
                  <c:v>59</c:v>
                </c:pt>
                <c:pt idx="5">
                  <c:v>91</c:v>
                </c:pt>
                <c:pt idx="6">
                  <c:v>140</c:v>
                </c:pt>
                <c:pt idx="7">
                  <c:v>46</c:v>
                </c:pt>
                <c:pt idx="8">
                  <c:v>39</c:v>
                </c:pt>
              </c:numCache>
            </c:numRef>
          </c:val>
        </c:ser>
        <c:axId val="69372928"/>
        <c:axId val="69382912"/>
      </c:barChart>
      <c:catAx>
        <c:axId val="69372928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69382912"/>
        <c:crosses val="autoZero"/>
        <c:auto val="1"/>
        <c:lblAlgn val="ctr"/>
        <c:lblOffset val="100"/>
      </c:catAx>
      <c:valAx>
        <c:axId val="69382912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69372928"/>
        <c:crosses val="autoZero"/>
        <c:crossBetween val="between"/>
      </c:valAx>
    </c:plotArea>
    <c:plotVisOnly val="1"/>
    <c:dispBlanksAs val="gap"/>
  </c:chart>
  <c:externalData r:id="rId1"/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barChart>
        <c:barDir val="col"/>
        <c:grouping val="clustered"/>
        <c:ser>
          <c:idx val="0"/>
          <c:order val="0"/>
          <c:tx>
            <c:v>colleges</c:v>
          </c:tx>
          <c:spPr>
            <a:solidFill>
              <a:srgbClr val="92D050"/>
            </a:solidFill>
          </c:spPr>
          <c:dPt>
            <c:idx val="7"/>
            <c:spPr>
              <a:solidFill>
                <a:srgbClr val="FF0000"/>
              </a:solidFill>
            </c:spPr>
          </c:dPt>
          <c:dPt>
            <c:idx val="8"/>
            <c:spPr>
              <a:solidFill>
                <a:srgbClr val="FF0000"/>
              </a:solidFill>
            </c:spPr>
          </c:dPt>
          <c:val>
            <c:numRef>
              <c:f>summary!$C$14:$K$14</c:f>
              <c:numCache>
                <c:formatCode>General</c:formatCode>
                <c:ptCount val="9"/>
                <c:pt idx="0">
                  <c:v>5</c:v>
                </c:pt>
                <c:pt idx="1">
                  <c:v>0</c:v>
                </c:pt>
                <c:pt idx="2">
                  <c:v>1</c:v>
                </c:pt>
                <c:pt idx="3">
                  <c:v>9</c:v>
                </c:pt>
                <c:pt idx="4">
                  <c:v>59</c:v>
                </c:pt>
                <c:pt idx="5">
                  <c:v>91</c:v>
                </c:pt>
                <c:pt idx="6">
                  <c:v>140</c:v>
                </c:pt>
                <c:pt idx="7">
                  <c:v>46</c:v>
                </c:pt>
                <c:pt idx="8">
                  <c:v>39</c:v>
                </c:pt>
              </c:numCache>
            </c:numRef>
          </c:val>
        </c:ser>
        <c:axId val="74680192"/>
        <c:axId val="74681728"/>
      </c:barChart>
      <c:catAx>
        <c:axId val="74680192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74681728"/>
        <c:crosses val="autoZero"/>
        <c:auto val="1"/>
        <c:lblAlgn val="ctr"/>
        <c:lblOffset val="100"/>
      </c:catAx>
      <c:valAx>
        <c:axId val="74681728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74680192"/>
        <c:crosses val="autoZero"/>
        <c:crossBetween val="between"/>
      </c:valAx>
    </c:plotArea>
    <c:plotVisOnly val="1"/>
    <c:dispBlanksAs val="gap"/>
  </c:chart>
  <c:externalData r:id="rId1"/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0.34146</cdr:x>
      <cdr:y>0.2313</cdr:y>
    </cdr:from>
    <cdr:to>
      <cdr:x>0.56098</cdr:x>
      <cdr:y>0.51083</cdr:y>
    </cdr:to>
    <cdr:sp macro="" textlink="">
      <cdr:nvSpPr>
        <cdr:cNvPr id="3" name="Straight Arrow Connector 2"/>
        <cdr:cNvSpPr/>
      </cdr:nvSpPr>
      <cdr:spPr>
        <a:xfrm xmlns:a="http://schemas.openxmlformats.org/drawingml/2006/main">
          <a:off x="1008112" y="476672"/>
          <a:ext cx="648072" cy="576064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FF0000"/>
          </a:solidFill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0.34146</cdr:x>
      <cdr:y>0.2313</cdr:y>
    </cdr:from>
    <cdr:to>
      <cdr:x>0.56098</cdr:x>
      <cdr:y>0.51083</cdr:y>
    </cdr:to>
    <cdr:sp macro="" textlink="">
      <cdr:nvSpPr>
        <cdr:cNvPr id="3" name="Straight Arrow Connector 2"/>
        <cdr:cNvSpPr/>
      </cdr:nvSpPr>
      <cdr:spPr>
        <a:xfrm xmlns:a="http://schemas.openxmlformats.org/drawingml/2006/main">
          <a:off x="1008112" y="476672"/>
          <a:ext cx="648072" cy="576064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FF0000"/>
          </a:solidFill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0.41463</cdr:x>
      <cdr:y>0.09154</cdr:y>
    </cdr:from>
    <cdr:to>
      <cdr:x>0.63415</cdr:x>
      <cdr:y>0.37107</cdr:y>
    </cdr:to>
    <cdr:sp macro="" textlink="">
      <cdr:nvSpPr>
        <cdr:cNvPr id="3" name="Straight Arrow Connector 2"/>
        <cdr:cNvSpPr/>
      </cdr:nvSpPr>
      <cdr:spPr>
        <a:xfrm xmlns:a="http://schemas.openxmlformats.org/drawingml/2006/main">
          <a:off x="1224136" y="188640"/>
          <a:ext cx="648095" cy="576069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FF0000"/>
          </a:solidFill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0.41463</cdr:x>
      <cdr:y>4.85237E-7</cdr:y>
    </cdr:from>
    <cdr:to>
      <cdr:x>0.70732</cdr:x>
      <cdr:y>0.26624</cdr:y>
    </cdr:to>
    <cdr:sp macro="" textlink="">
      <cdr:nvSpPr>
        <cdr:cNvPr id="3" name="Straight Arrow Connector 2"/>
        <cdr:cNvSpPr/>
      </cdr:nvSpPr>
      <cdr:spPr>
        <a:xfrm xmlns:a="http://schemas.openxmlformats.org/drawingml/2006/main">
          <a:off x="1224136" y="1"/>
          <a:ext cx="864096" cy="548680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FF0000"/>
          </a:solidFill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0.41463</cdr:x>
      <cdr:y>4.85237E-7</cdr:y>
    </cdr:from>
    <cdr:to>
      <cdr:x>0.70732</cdr:x>
      <cdr:y>0.26624</cdr:y>
    </cdr:to>
    <cdr:sp macro="" textlink="">
      <cdr:nvSpPr>
        <cdr:cNvPr id="3" name="Straight Arrow Connector 2"/>
        <cdr:cNvSpPr/>
      </cdr:nvSpPr>
      <cdr:spPr>
        <a:xfrm xmlns:a="http://schemas.openxmlformats.org/drawingml/2006/main">
          <a:off x="1224136" y="1"/>
          <a:ext cx="864096" cy="548680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FF0000"/>
          </a:solidFill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0.7561</cdr:x>
      <cdr:y>0.44094</cdr:y>
    </cdr:from>
    <cdr:to>
      <cdr:x>0.97561</cdr:x>
      <cdr:y>1</cdr:y>
    </cdr:to>
    <cdr:sp macro="" textlink="">
      <cdr:nvSpPr>
        <cdr:cNvPr id="4" name="Oval 3"/>
        <cdr:cNvSpPr/>
      </cdr:nvSpPr>
      <cdr:spPr>
        <a:xfrm xmlns:a="http://schemas.openxmlformats.org/drawingml/2006/main">
          <a:off x="2232248" y="980728"/>
          <a:ext cx="648066" cy="1152138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34925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33EDD-9718-4338-8B35-8F692D7F006D}" type="datetimeFigureOut">
              <a:rPr lang="en-US" smtClean="0"/>
              <a:pPr/>
              <a:t>1/14/2013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F675-69EC-45F2-B0F9-B727C7F36EB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ED2BD78-8454-4010-9DCA-5D840AAC74C3}" type="datetimeFigureOut">
              <a:rPr lang="fr-FR"/>
              <a:pPr>
                <a:defRPr/>
              </a:pPr>
              <a:t>14/01/2013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BB094BC-2057-43BB-BD92-777BC4328D1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1229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E971ADC-7FCE-456C-A9D8-71AF68706C2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Range of work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Range of work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Range of work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B094BC-2057-43BB-BD92-777BC4328D17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B094BC-2057-43BB-BD92-777BC4328D17}" type="slidenum">
              <a:rPr lang="fr-FR" smtClean="0"/>
              <a:pPr>
                <a:defRPr/>
              </a:pPr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B094BC-2057-43BB-BD92-777BC4328D17}" type="slidenum">
              <a:rPr lang="fr-FR" smtClean="0"/>
              <a:pPr>
                <a:defRPr/>
              </a:pPr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B094BC-2057-43BB-BD92-777BC4328D17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Intro membranes and transitions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Intro membranes and transitions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1229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E971ADC-7FCE-456C-A9D8-71AF68706C2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Data showing mobility depending on hydration: dry, 4, 6, 12 H2O</a:t>
            </a:r>
          </a:p>
          <a:p>
            <a:r>
              <a:rPr lang="en-GB" dirty="0" smtClean="0"/>
              <a:t>Main gel-liquid phase transition at 297K, pre-trans 10K earlier</a:t>
            </a: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Discuss how physically reasonable this model is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Head-tail distance shows mainly extended (trans) conformation</a:t>
            </a:r>
          </a:p>
          <a:p>
            <a:r>
              <a:rPr lang="en-GB" dirty="0" smtClean="0"/>
              <a:t>S to COM distance shows 5AA HWHM</a:t>
            </a:r>
          </a:p>
          <a:p>
            <a:r>
              <a:rPr lang="en-GB" dirty="0" smtClean="0"/>
              <a:t>Angular distribution shows wide range of orientations including some tangential molecules</a:t>
            </a:r>
          </a:p>
          <a:p>
            <a:endParaRPr lang="en-GB" dirty="0" smtClean="0"/>
          </a:p>
          <a:p>
            <a:r>
              <a:rPr lang="en-GB" dirty="0" smtClean="0"/>
              <a:t>For </a:t>
            </a:r>
            <a:r>
              <a:rPr lang="en-GB" dirty="0" err="1" smtClean="0"/>
              <a:t>Bachir</a:t>
            </a:r>
            <a:r>
              <a:rPr lang="en-GB" dirty="0" smtClean="0"/>
              <a:t> – just show 320K data, for angles show normalised and not normalised data, need image of molecule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 smtClean="0"/>
              <a:t>Linewidths</a:t>
            </a:r>
            <a:r>
              <a:rPr lang="en-US" dirty="0" smtClean="0"/>
              <a:t> in good agreement with </a:t>
            </a:r>
            <a:r>
              <a:rPr lang="en-US" dirty="0" err="1" smtClean="0"/>
              <a:t>expt</a:t>
            </a:r>
            <a:r>
              <a:rPr lang="en-US" dirty="0" smtClean="0"/>
              <a:t> (IRIS, IN5)</a:t>
            </a:r>
          </a:p>
          <a:p>
            <a:r>
              <a:rPr lang="en-GB" dirty="0" smtClean="0"/>
              <a:t>MSDs suggest a double cone motion</a:t>
            </a:r>
          </a:p>
          <a:p>
            <a:r>
              <a:rPr lang="en-GB" dirty="0" smtClean="0"/>
              <a:t>Head group partially in water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 smtClean="0"/>
              <a:t>Linewidths</a:t>
            </a:r>
            <a:r>
              <a:rPr lang="en-US" dirty="0" smtClean="0"/>
              <a:t> in good agreement with </a:t>
            </a:r>
            <a:r>
              <a:rPr lang="en-US" dirty="0" err="1" smtClean="0"/>
              <a:t>expt</a:t>
            </a:r>
            <a:r>
              <a:rPr lang="en-US" dirty="0" smtClean="0"/>
              <a:t> (IRIS, IN5)</a:t>
            </a:r>
          </a:p>
          <a:p>
            <a:r>
              <a:rPr lang="en-GB" dirty="0" smtClean="0"/>
              <a:t>MSDs suggest a double cone motion</a:t>
            </a:r>
          </a:p>
          <a:p>
            <a:r>
              <a:rPr lang="en-GB" dirty="0" smtClean="0"/>
              <a:t>Head group partially in water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 smtClean="0"/>
              <a:t>Linewidths</a:t>
            </a:r>
            <a:r>
              <a:rPr lang="en-US" dirty="0" smtClean="0"/>
              <a:t> in good agreement with </a:t>
            </a:r>
            <a:r>
              <a:rPr lang="en-US" dirty="0" err="1" smtClean="0"/>
              <a:t>expt</a:t>
            </a:r>
            <a:r>
              <a:rPr lang="en-US" dirty="0" smtClean="0"/>
              <a:t> (IRIS, IN5)</a:t>
            </a:r>
          </a:p>
          <a:p>
            <a:r>
              <a:rPr lang="en-GB" dirty="0" smtClean="0"/>
              <a:t>MSDs suggest a double cone motion</a:t>
            </a:r>
          </a:p>
          <a:p>
            <a:r>
              <a:rPr lang="en-GB" dirty="0" smtClean="0"/>
              <a:t>Head group partially in water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Protein in a 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B094BC-2057-43BB-BD92-777BC4328D17}" type="slidenum">
              <a:rPr lang="fr-FR" smtClean="0"/>
              <a:pPr>
                <a:defRPr/>
              </a:pPr>
              <a:t>32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Protein in a 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B094BC-2057-43BB-BD92-777BC4328D17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Protein in a 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B094BC-2057-43BB-BD92-777BC4328D17}" type="slidenum">
              <a:rPr lang="fr-FR" smtClean="0"/>
              <a:pPr>
                <a:defRPr/>
              </a:pPr>
              <a:t>34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Protein in a 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B094BC-2057-43BB-BD92-777BC4328D17}" type="slidenum">
              <a:rPr lang="fr-FR" smtClean="0"/>
              <a:pPr>
                <a:defRPr/>
              </a:pPr>
              <a:t>35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12291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E971ADC-7FCE-456C-A9D8-71AF68706C2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X-ray and C-Lab examples make point of using a common platform</a:t>
            </a:r>
          </a:p>
          <a:p>
            <a:r>
              <a:rPr lang="en-US" dirty="0" smtClean="0"/>
              <a:t>Another weak point is duplication, next slide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X-ray and C-Lab examples make point of using a common platform</a:t>
            </a:r>
          </a:p>
          <a:p>
            <a:r>
              <a:rPr lang="en-US" dirty="0" smtClean="0"/>
              <a:t>Another weak point is duplication, next slide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Range of work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Range of work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See beautiful results</a:t>
            </a:r>
          </a:p>
          <a:p>
            <a:r>
              <a:rPr lang="en-US" dirty="0" smtClean="0"/>
              <a:t>How have we contributed?</a:t>
            </a:r>
          </a:p>
          <a:p>
            <a:r>
              <a:rPr lang="en-US" dirty="0" smtClean="0"/>
              <a:t>C-lab </a:t>
            </a:r>
          </a:p>
          <a:p>
            <a:r>
              <a:rPr lang="en-US" dirty="0" smtClean="0"/>
              <a:t>A few production tools</a:t>
            </a:r>
          </a:p>
          <a:p>
            <a:r>
              <a:rPr lang="en-US" dirty="0" smtClean="0"/>
              <a:t>Non production stuff is theory -&gt; group</a:t>
            </a:r>
          </a:p>
          <a:p>
            <a:r>
              <a:rPr lang="en-US" dirty="0" smtClean="0"/>
              <a:t>Advanced data analysis</a:t>
            </a:r>
          </a:p>
          <a:p>
            <a:r>
              <a:rPr lang="en-US" dirty="0" smtClean="0"/>
              <a:t>2 tools: DFT and classical MD</a:t>
            </a:r>
          </a:p>
          <a:p>
            <a:r>
              <a:rPr lang="en-US" dirty="0" smtClean="0"/>
              <a:t>Like </a:t>
            </a:r>
            <a:r>
              <a:rPr lang="en-US" dirty="0" err="1" smtClean="0"/>
              <a:t>diffractometer</a:t>
            </a:r>
            <a:r>
              <a:rPr lang="en-US" dirty="0" smtClean="0"/>
              <a:t> and spectrometer -&gt; range of science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533400" y="714356"/>
            <a:ext cx="7851648" cy="1828800"/>
          </a:xfrm>
          <a:prstGeom prst="rect">
            <a:avLst/>
          </a:prstGeo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4000" b="1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533400" y="2643182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Espace réservé du pied de page 1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95FFB-C02D-48B4-BB1B-A7642850E0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Espace réservé de la date 9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l" eaLnBrk="1" latinLnBrk="0" hangingPunct="1">
              <a:defRPr kumimoji="0" sz="1200" dirty="0" smtClean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16-Oct-09</a:t>
            </a:r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928670"/>
            <a:ext cx="8229600" cy="1153276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0C2329-C3BF-4575-B800-0E0847DFB5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Espace réservé de la date 9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l" eaLnBrk="1" latinLnBrk="0" hangingPunct="1">
              <a:defRPr kumimoji="0" sz="1200" dirty="0" smtClean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16-Oct-09</a:t>
            </a:r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prstGeom prst="rect">
            <a:avLst/>
          </a:prstGeo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4000" b="1" cap="none" baseline="0" dirty="0">
                <a:ln w="635"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6253D2-FAF3-46AA-8782-569CDD9AA0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Espace réservé de la date 9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l" eaLnBrk="1" latinLnBrk="0" hangingPunct="1">
              <a:defRPr kumimoji="0" sz="1200" dirty="0" smtClean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16-Oct-09</a:t>
            </a:r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pied de page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D4F645-CC69-4DBA-A087-E370E3AB22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l" eaLnBrk="1" latinLnBrk="0" hangingPunct="1">
              <a:defRPr kumimoji="0" sz="1200" dirty="0" smtClean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16-Oct-09</a:t>
            </a:r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0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>
            <a:normAutofit/>
          </a:bodyPr>
          <a:lstStyle>
            <a:lvl1pPr marL="0" indent="0">
              <a:buNone/>
              <a:defRPr sz="20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u pied de page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Espace réservé du numéro de diapositiv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A689EA-0E01-49DD-AE02-41327E7C37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Espace réservé de la date 9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l" eaLnBrk="1" latinLnBrk="0" hangingPunct="1">
              <a:defRPr kumimoji="0" sz="1200" dirty="0" smtClean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16-Oct-09</a:t>
            </a:r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0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B6B9E-C31A-4A9D-BBBF-27937FD448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Espace réservé de la date 9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l" eaLnBrk="1" latinLnBrk="0" hangingPunct="1">
              <a:defRPr kumimoji="0" sz="1200" dirty="0" smtClean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16-Oct-09</a:t>
            </a:r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EC3D1-D8D5-4750-9538-AFDD9CCDDA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Espace réservé de la date 9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l" eaLnBrk="1" latinLnBrk="0" hangingPunct="1">
              <a:defRPr kumimoji="0" sz="1200" dirty="0" smtClean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16-Oct-09</a:t>
            </a:r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  <a:prstGeom prst="rect">
            <a:avLst/>
          </a:prstGeo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pied de page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29FB1-81C7-4AAE-A9F8-C698D8A31F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algn="l" eaLnBrk="1" latinLnBrk="0" hangingPunct="1">
              <a:defRPr kumimoji="0" sz="1200" dirty="0" smtClean="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16-Oct-09</a:t>
            </a:r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3000">
              <a:schemeClr val="accent1">
                <a:lumMod val="75000"/>
              </a:schemeClr>
            </a:gs>
            <a:gs pos="50000">
              <a:schemeClr val="bg1"/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exte 29"/>
          <p:cNvSpPr>
            <a:spLocks noGrp="1"/>
          </p:cNvSpPr>
          <p:nvPr>
            <p:ph type="body" idx="1"/>
          </p:nvPr>
        </p:nvSpPr>
        <p:spPr bwMode="auto">
          <a:xfrm>
            <a:off x="457200" y="2143125"/>
            <a:ext cx="822960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smtClean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 smtClean="0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20-May-09</a:t>
            </a:r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chemeClr val="tx1">
                    <a:shade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04F74BC-9BCC-42D6-836D-0D024F237D4E}" type="slidenum">
              <a:rPr lang="en-US"/>
              <a:pPr>
                <a:defRPr/>
              </a:pPr>
              <a:t>‹#›</a:t>
            </a:fld>
            <a:endParaRPr lang="en-US" dirty="0">
              <a:solidFill>
                <a:schemeClr val="tx1">
                  <a:shade val="50000"/>
                </a:schemeClr>
              </a:solidFill>
            </a:endParaRPr>
          </a:p>
        </p:txBody>
      </p:sp>
      <p:pic>
        <p:nvPicPr>
          <p:cNvPr id="1030" name="Image 10" descr="banner1288_290.pn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0"/>
            <a:ext cx="9144000" cy="205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Espace réservé du titre 8"/>
          <p:cNvSpPr>
            <a:spLocks noGrp="1"/>
          </p:cNvSpPr>
          <p:nvPr>
            <p:ph type="title"/>
          </p:nvPr>
        </p:nvSpPr>
        <p:spPr bwMode="auto">
          <a:xfrm>
            <a:off x="457200" y="928688"/>
            <a:ext cx="82296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</p:sldLayoutIdLst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Lucida Sans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Lucida Sans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Lucida Sans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Lucida Sans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Lucida Sans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Lucida Sans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Lucida Sans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Lucida Sans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fontAlgn="base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fontAlgn="base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chart" Target="../charts/chart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2.png"/><Relationship Id="rId4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10.gif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chin Tendulkar 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83043" y="0"/>
            <a:ext cx="4660957" cy="6858000"/>
          </a:xfrm>
          <a:prstGeom prst="rect">
            <a:avLst/>
          </a:prstGeom>
        </p:spPr>
      </p:pic>
      <p:pic>
        <p:nvPicPr>
          <p:cNvPr id="3" name="Picture 2" descr="Sunil_Gavaskar_Wallpaper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62133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52525"/>
          </a:xfrm>
        </p:spPr>
        <p:txBody>
          <a:bodyPr/>
          <a:lstStyle/>
          <a:p>
            <a:r>
              <a:rPr lang="en-GB" dirty="0" smtClean="0"/>
              <a:t>C6 – (ionic) liquids</a:t>
            </a:r>
          </a:p>
        </p:txBody>
      </p:sp>
      <p:pic>
        <p:nvPicPr>
          <p:cNvPr id="3" name="Picture 4" descr="gr_ter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5911" t="3062" r="4396" b="4048"/>
          <a:stretch>
            <a:fillRect/>
          </a:stretch>
        </p:blipFill>
        <p:spPr bwMode="auto">
          <a:xfrm>
            <a:off x="0" y="2060848"/>
            <a:ext cx="5529262" cy="3881437"/>
          </a:xfrm>
          <a:noFill/>
          <a:ln>
            <a:miter lim="800000"/>
            <a:headEnd/>
            <a:tailEnd/>
          </a:ln>
        </p:spPr>
      </p:pic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436096" y="2420888"/>
            <a:ext cx="3707904" cy="4104456"/>
            <a:chOff x="-10" y="1525"/>
            <a:chExt cx="2152" cy="2279"/>
          </a:xfrm>
        </p:grpSpPr>
        <p:pic>
          <p:nvPicPr>
            <p:cNvPr id="5" name="Picture 18" descr="yag_crystal"/>
            <p:cNvPicPr>
              <a:picLocks noChangeAspect="1" noChangeArrowheads="1"/>
            </p:cNvPicPr>
            <p:nvPr/>
          </p:nvPicPr>
          <p:blipFill>
            <a:blip r:embed="rId4" cstate="print"/>
            <a:srcRect l="18668" t="12943" r="33911" b="7962"/>
            <a:stretch>
              <a:fillRect/>
            </a:stretch>
          </p:blipFill>
          <p:spPr bwMode="auto">
            <a:xfrm>
              <a:off x="36" y="1525"/>
              <a:ext cx="2106" cy="2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Text Box 26"/>
            <p:cNvSpPr txBox="1">
              <a:spLocks noChangeArrowheads="1"/>
            </p:cNvSpPr>
            <p:nvPr/>
          </p:nvSpPr>
          <p:spPr bwMode="auto">
            <a:xfrm>
              <a:off x="-10" y="3612"/>
              <a:ext cx="40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1400" u="none" dirty="0">
                  <a:solidFill>
                    <a:schemeClr val="bg1"/>
                  </a:solidFill>
                </a:rPr>
                <a:t>YAG</a:t>
              </a:r>
            </a:p>
          </p:txBody>
        </p:sp>
      </p:grpSp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5076056" y="0"/>
          <a:ext cx="2952328" cy="2060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4624"/>
            <a:ext cx="8305800" cy="1143000"/>
          </a:xfrm>
        </p:spPr>
        <p:txBody>
          <a:bodyPr/>
          <a:lstStyle/>
          <a:p>
            <a:r>
              <a:rPr lang="en-GB" dirty="0" smtClean="0"/>
              <a:t>C7 - spectroscopy</a:t>
            </a:r>
            <a:endParaRPr lang="en-US" dirty="0"/>
          </a:p>
        </p:txBody>
      </p:sp>
      <p:pic>
        <p:nvPicPr>
          <p:cNvPr id="7" name="Picture 6" descr="nmat_cover_Oct_200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7670" y="1844824"/>
            <a:ext cx="3926330" cy="5040559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 l="43875" t="22000" r="29070" b="8000"/>
          <a:stretch>
            <a:fillRect/>
          </a:stretch>
        </p:blipFill>
        <p:spPr bwMode="auto">
          <a:xfrm>
            <a:off x="690178" y="1268759"/>
            <a:ext cx="3809813" cy="55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5076056" y="0"/>
          <a:ext cx="2952328" cy="2060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52525"/>
          </a:xfrm>
        </p:spPr>
        <p:txBody>
          <a:bodyPr/>
          <a:lstStyle/>
          <a:p>
            <a:r>
              <a:rPr lang="en-GB" sz="3600" dirty="0" smtClean="0"/>
              <a:t>C7 - spectroscopy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8050" y="2206079"/>
            <a:ext cx="600075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/>
          <p:nvPr/>
        </p:nvGrpSpPr>
        <p:grpSpPr>
          <a:xfrm>
            <a:off x="-12700" y="1556792"/>
            <a:ext cx="3249613" cy="4595812"/>
            <a:chOff x="-12700" y="1556792"/>
            <a:chExt cx="3249613" cy="4595812"/>
          </a:xfrm>
        </p:grpSpPr>
        <p:pic>
          <p:nvPicPr>
            <p:cNvPr id="17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12700" y="1556792"/>
              <a:ext cx="2241550" cy="459581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18"/>
            <p:cNvGrpSpPr>
              <a:grpSpLocks/>
            </p:cNvGrpSpPr>
            <p:nvPr/>
          </p:nvGrpSpPr>
          <p:grpSpPr bwMode="auto">
            <a:xfrm>
              <a:off x="1960563" y="2579142"/>
              <a:ext cx="1276350" cy="1119187"/>
              <a:chOff x="1961148" y="1852863"/>
              <a:chExt cx="1275347" cy="1118937"/>
            </a:xfrm>
          </p:grpSpPr>
          <p:sp>
            <p:nvSpPr>
              <p:cNvPr id="20" name="Oval 10"/>
              <p:cNvSpPr>
                <a:spLocks noChangeArrowheads="1"/>
              </p:cNvSpPr>
              <p:nvPr/>
            </p:nvSpPr>
            <p:spPr bwMode="auto">
              <a:xfrm>
                <a:off x="2719137" y="1852863"/>
                <a:ext cx="517358" cy="312821"/>
              </a:xfrm>
              <a:prstGeom prst="ellipse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cxnSp>
            <p:nvCxnSpPr>
              <p:cNvPr id="21" name="Straight Arrow Connector 14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919037" y="2183732"/>
                <a:ext cx="830179" cy="745958"/>
              </a:xfrm>
              <a:prstGeom prst="straightConnector1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 type="arrow" w="med" len="med"/>
              </a:ln>
            </p:spPr>
          </p:cxnSp>
        </p:grpSp>
      </p:grpSp>
      <p:pic>
        <p:nvPicPr>
          <p:cNvPr id="22" name="Picture 3" descr="dn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34415" y="2060848"/>
            <a:ext cx="3409585" cy="479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lampICO.g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6165304"/>
            <a:ext cx="1385392" cy="692696"/>
          </a:xfrm>
          <a:prstGeom prst="rect">
            <a:avLst/>
          </a:prstGeom>
        </p:spPr>
      </p:pic>
      <p:graphicFrame>
        <p:nvGraphicFramePr>
          <p:cNvPr id="15" name="Chart 14"/>
          <p:cNvGraphicFramePr>
            <a:graphicFrameLocks/>
          </p:cNvGraphicFramePr>
          <p:nvPr/>
        </p:nvGraphicFramePr>
        <p:xfrm>
          <a:off x="5076056" y="0"/>
          <a:ext cx="2952328" cy="2060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4464496" cy="1152525"/>
          </a:xfrm>
        </p:spPr>
        <p:txBody>
          <a:bodyPr/>
          <a:lstStyle/>
          <a:p>
            <a:r>
              <a:rPr lang="en-GB" dirty="0" smtClean="0"/>
              <a:t>Colleges 8 &amp; 9 – soft matter &amp; bio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367" y="2235636"/>
            <a:ext cx="90126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/>
              <a:t>Growth area at ILL: 2 </a:t>
            </a:r>
            <a:r>
              <a:rPr lang="en-GB" sz="3000" dirty="0" smtClean="0">
                <a:sym typeface="Symbol"/>
              </a:rPr>
              <a:t></a:t>
            </a:r>
            <a:r>
              <a:rPr lang="en-GB" sz="3000" dirty="0" smtClean="0"/>
              <a:t> 3 colleges</a:t>
            </a:r>
          </a:p>
          <a:p>
            <a:endParaRPr lang="en-GB" sz="3000" dirty="0" smtClean="0"/>
          </a:p>
          <a:p>
            <a:r>
              <a:rPr lang="en-GB" sz="3000" dirty="0" smtClean="0"/>
              <a:t>Supported at ILL by </a:t>
            </a:r>
          </a:p>
          <a:p>
            <a:pPr>
              <a:buFont typeface="Arial" pitchFamily="34" charset="0"/>
              <a:buChar char="•"/>
            </a:pPr>
            <a:r>
              <a:rPr lang="en-GB" sz="3000" i="1" dirty="0" smtClean="0"/>
              <a:t>D-Lab</a:t>
            </a:r>
            <a:r>
              <a:rPr lang="en-GB" sz="3000" dirty="0" smtClean="0"/>
              <a:t> &amp; </a:t>
            </a:r>
            <a:r>
              <a:rPr lang="en-GB" sz="3000" i="1" dirty="0" smtClean="0"/>
              <a:t>PSB</a:t>
            </a:r>
            <a:r>
              <a:rPr lang="en-GB" sz="3000" dirty="0" smtClean="0"/>
              <a:t> – Partnership for structural biology</a:t>
            </a:r>
          </a:p>
          <a:p>
            <a:pPr>
              <a:buFont typeface="Arial" pitchFamily="34" charset="0"/>
              <a:buChar char="•"/>
            </a:pPr>
            <a:r>
              <a:rPr lang="en-GB" sz="3000" i="1" dirty="0" smtClean="0"/>
              <a:t>PSCM</a:t>
            </a:r>
            <a:r>
              <a:rPr lang="en-GB" sz="3000" dirty="0" smtClean="0"/>
              <a:t> – Partnership for Soft Condensed Matter</a:t>
            </a:r>
          </a:p>
          <a:p>
            <a:endParaRPr lang="en-GB" sz="3000" dirty="0" smtClean="0"/>
          </a:p>
          <a:p>
            <a:r>
              <a:rPr lang="en-GB" sz="3000" dirty="0" smtClean="0"/>
              <a:t>Can we do (large scale atomistic) simulations effectively and efficiently in this area?</a:t>
            </a:r>
            <a:endParaRPr lang="en-US" sz="3000" dirty="0"/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5220072" y="0"/>
          <a:ext cx="2952328" cy="2060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2771800" y="1052339"/>
            <a:ext cx="5688632" cy="1152525"/>
          </a:xfrm>
        </p:spPr>
        <p:txBody>
          <a:bodyPr/>
          <a:lstStyle/>
          <a:p>
            <a:r>
              <a:rPr lang="en-GB" dirty="0" err="1" smtClean="0"/>
              <a:t>nDDB</a:t>
            </a:r>
            <a:r>
              <a:rPr lang="en-GB" dirty="0" smtClean="0"/>
              <a:t> – neutron Dynamics Data Bank</a:t>
            </a:r>
            <a:br>
              <a:rPr lang="en-GB" dirty="0" smtClean="0"/>
            </a:br>
            <a:r>
              <a:rPr lang="en-GB" sz="3200" dirty="0" smtClean="0"/>
              <a:t>(Grenoble + L. </a:t>
            </a:r>
            <a:r>
              <a:rPr lang="en-GB" sz="3200" dirty="0" err="1" smtClean="0"/>
              <a:t>Rusevich</a:t>
            </a:r>
            <a:r>
              <a:rPr lang="en-GB" sz="3200" dirty="0" smtClean="0"/>
              <a:t> + Vicky GS)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367" y="2441208"/>
            <a:ext cx="876111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GB" sz="2800" dirty="0" smtClean="0"/>
              <a:t>Given the importance of protein dynamics for biological function</a:t>
            </a: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GB" sz="2800" dirty="0" smtClean="0"/>
              <a:t>And the inherent complexity of individual systems</a:t>
            </a: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GB" sz="2800" dirty="0" smtClean="0"/>
              <a:t>Build a coherent set of neutron scattering results</a:t>
            </a: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GB" sz="2800" dirty="0" smtClean="0"/>
              <a:t>~300 papers reviewed</a:t>
            </a: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GB" sz="2800" dirty="0" smtClean="0"/>
              <a:t>No systematic comparison of experiment with simulation – why would this be interesting?</a:t>
            </a:r>
            <a:endParaRPr lang="en-US" sz="2800" dirty="0"/>
          </a:p>
        </p:txBody>
      </p:sp>
      <p:pic>
        <p:nvPicPr>
          <p:cNvPr id="5" name="Picture 4" descr="nDDB-logo-4b.png"/>
          <p:cNvPicPr>
            <a:picLocks noChangeAspect="1"/>
          </p:cNvPicPr>
          <p:nvPr/>
        </p:nvPicPr>
        <p:blipFill>
          <a:blip r:embed="rId3" cstate="print"/>
          <a:srcRect l="59747" b="54475"/>
          <a:stretch>
            <a:fillRect/>
          </a:stretch>
        </p:blipFill>
        <p:spPr>
          <a:xfrm>
            <a:off x="0" y="0"/>
            <a:ext cx="2277235" cy="2204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6"/>
          <p:cNvPicPr>
            <a:picLocks noChangeAspect="1" noChangeArrowheads="1"/>
          </p:cNvPicPr>
          <p:nvPr/>
        </p:nvPicPr>
        <p:blipFill>
          <a:blip r:embed="rId3" cstate="print"/>
          <a:srcRect l="15329" t="6380" r="16788" b="6860"/>
          <a:stretch>
            <a:fillRect/>
          </a:stretch>
        </p:blipFill>
        <p:spPr bwMode="auto">
          <a:xfrm>
            <a:off x="5055577" y="1667594"/>
            <a:ext cx="4088423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955626"/>
            <a:ext cx="504825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203848" y="6488668"/>
            <a:ext cx="56050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u="none" dirty="0">
                <a:latin typeface="Arial" charset="0"/>
                <a:cs typeface="Arial" charset="0"/>
              </a:rPr>
              <a:t>sample simulation: MD ~ 90 000 atoms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8229600" cy="115327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Bacteriorhodopsin</a:t>
            </a:r>
            <a:r>
              <a:rPr kumimoji="0" lang="en-GB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</a:t>
            </a:r>
            <a:r>
              <a:rPr kumimoji="0" lang="en-GB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photon triggered</a:t>
            </a:r>
            <a:r>
              <a:rPr kumimoji="0" lang="en-GB" sz="3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proton pump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(with Katy Wood, Joe</a:t>
            </a:r>
            <a:r>
              <a:rPr lang="en-GB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3200" dirty="0" err="1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Zaccai</a:t>
            </a:r>
            <a:r>
              <a:rPr lang="en-GB" sz="3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et al.)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6"/>
          <p:cNvSpPr>
            <a:spLocks noChangeArrowheads="1"/>
          </p:cNvSpPr>
          <p:nvPr/>
        </p:nvSpPr>
        <p:spPr bwMode="auto">
          <a:xfrm>
            <a:off x="4716017" y="3068960"/>
            <a:ext cx="403244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(a)</a:t>
            </a:r>
            <a:r>
              <a:rPr lang="en-US" sz="2400" u="none" dirty="0" smtClean="0">
                <a:latin typeface="Arial" charset="0"/>
              </a:rPr>
              <a:t> </a:t>
            </a:r>
            <a:r>
              <a:rPr lang="en-US" sz="2400" u="none" dirty="0">
                <a:latin typeface="Arial" charset="0"/>
              </a:rPr>
              <a:t>– </a:t>
            </a:r>
            <a:r>
              <a:rPr lang="en-US" sz="2400" u="none" dirty="0" err="1">
                <a:latin typeface="Arial" charset="0"/>
              </a:rPr>
              <a:t>isoleucines</a:t>
            </a:r>
            <a:r>
              <a:rPr lang="en-US" sz="2400" u="none" dirty="0">
                <a:latin typeface="Arial" charset="0"/>
              </a:rPr>
              <a:t> </a:t>
            </a:r>
          </a:p>
          <a:p>
            <a:r>
              <a:rPr lang="en-US" sz="2400" dirty="0" smtClean="0"/>
              <a:t>(b)</a:t>
            </a:r>
            <a:r>
              <a:rPr lang="en-US" sz="2400" u="none" dirty="0" smtClean="0">
                <a:latin typeface="Arial" charset="0"/>
              </a:rPr>
              <a:t> </a:t>
            </a:r>
            <a:r>
              <a:rPr lang="en-US" sz="2400" u="none" dirty="0">
                <a:latin typeface="Arial" charset="0"/>
              </a:rPr>
              <a:t>– </a:t>
            </a:r>
            <a:r>
              <a:rPr lang="en-US" sz="2400" u="none" dirty="0" err="1">
                <a:latin typeface="Arial" charset="0"/>
              </a:rPr>
              <a:t>leucines</a:t>
            </a:r>
            <a:r>
              <a:rPr lang="en-US" sz="2400" u="none" dirty="0">
                <a:latin typeface="Arial" charset="0"/>
              </a:rPr>
              <a:t> </a:t>
            </a:r>
          </a:p>
          <a:p>
            <a:r>
              <a:rPr lang="en-US" sz="2400" dirty="0" smtClean="0"/>
              <a:t>(c)</a:t>
            </a:r>
            <a:r>
              <a:rPr lang="en-US" sz="2400" u="none" dirty="0" smtClean="0">
                <a:latin typeface="Arial" charset="0"/>
              </a:rPr>
              <a:t> </a:t>
            </a:r>
            <a:r>
              <a:rPr lang="en-US" sz="2400" u="none" dirty="0">
                <a:latin typeface="Arial" charset="0"/>
              </a:rPr>
              <a:t>– </a:t>
            </a:r>
            <a:r>
              <a:rPr lang="en-US" sz="2400" u="none" dirty="0" err="1">
                <a:latin typeface="Arial" charset="0"/>
              </a:rPr>
              <a:t>tyrosines</a:t>
            </a:r>
            <a:r>
              <a:rPr lang="en-US" sz="2400" u="none" dirty="0">
                <a:latin typeface="Arial" charset="0"/>
              </a:rPr>
              <a:t> </a:t>
            </a:r>
          </a:p>
          <a:p>
            <a:r>
              <a:rPr lang="en-US" sz="2400" dirty="0" smtClean="0"/>
              <a:t>(d) </a:t>
            </a:r>
            <a:r>
              <a:rPr lang="en-US" sz="2400" u="none" dirty="0" smtClean="0">
                <a:latin typeface="Arial" charset="0"/>
              </a:rPr>
              <a:t>- </a:t>
            </a:r>
            <a:r>
              <a:rPr lang="en-US" sz="2400" u="none" dirty="0" err="1">
                <a:latin typeface="Arial" charset="0"/>
              </a:rPr>
              <a:t>methionines</a:t>
            </a:r>
            <a:r>
              <a:rPr lang="en-US" sz="2400" u="none" dirty="0">
                <a:latin typeface="Arial" charset="0"/>
              </a:rPr>
              <a:t>, </a:t>
            </a:r>
            <a:r>
              <a:rPr lang="en-US" sz="2400" u="none" dirty="0" err="1">
                <a:latin typeface="Arial" charset="0"/>
              </a:rPr>
              <a:t>tryptophans</a:t>
            </a:r>
            <a:r>
              <a:rPr lang="en-US" sz="2400" u="none" dirty="0">
                <a:latin typeface="Arial" charset="0"/>
              </a:rPr>
              <a:t> and retinal.</a:t>
            </a:r>
            <a:endParaRPr lang="en-US" sz="2400" b="1" u="none" dirty="0">
              <a:latin typeface="Arial" charset="0"/>
            </a:endParaRP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415"/>
            <a:ext cx="4572000" cy="683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716016" y="1052736"/>
            <a:ext cx="4125144" cy="115327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 dynamical heterogeneity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033" y="1124744"/>
            <a:ext cx="7010255" cy="559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6"/>
          <p:cNvSpPr>
            <a:spLocks noChangeArrowheads="1"/>
          </p:cNvSpPr>
          <p:nvPr/>
        </p:nvSpPr>
        <p:spPr bwMode="auto">
          <a:xfrm>
            <a:off x="7092280" y="1412776"/>
            <a:ext cx="2051720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800" b="1" u="none" dirty="0" smtClean="0">
                <a:latin typeface="Arial" charset="0"/>
              </a:rPr>
              <a:t>LEGEND</a:t>
            </a:r>
            <a:endParaRPr lang="en-US" sz="1800" b="1" u="none" dirty="0" smtClean="0">
              <a:latin typeface="Arial" charset="0"/>
            </a:endParaRPr>
          </a:p>
          <a:p>
            <a:endParaRPr lang="en-US" dirty="0" smtClean="0"/>
          </a:p>
          <a:p>
            <a:r>
              <a:rPr lang="en-US" sz="1800" u="none" dirty="0" smtClean="0">
                <a:latin typeface="Arial" charset="0"/>
              </a:rPr>
              <a:t>Solid line:</a:t>
            </a:r>
          </a:p>
          <a:p>
            <a:r>
              <a:rPr lang="en-GB" i="1" dirty="0" smtClean="0"/>
              <a:t>Average </a:t>
            </a:r>
            <a:r>
              <a:rPr lang="en-GB" i="1" dirty="0" err="1" smtClean="0"/>
              <a:t>expt</a:t>
            </a:r>
            <a:r>
              <a:rPr lang="en-GB" i="1" dirty="0" smtClean="0"/>
              <a:t> MSD</a:t>
            </a:r>
          </a:p>
          <a:p>
            <a:endParaRPr lang="en-GB" sz="1800" u="none" dirty="0" smtClean="0">
              <a:latin typeface="Arial" charset="0"/>
            </a:endParaRPr>
          </a:p>
          <a:p>
            <a:r>
              <a:rPr lang="en-GB" dirty="0" smtClean="0"/>
              <a:t>Open points:</a:t>
            </a:r>
          </a:p>
          <a:p>
            <a:r>
              <a:rPr lang="en-GB" sz="1800" i="1" u="none" dirty="0" smtClean="0">
                <a:latin typeface="Arial" charset="0"/>
              </a:rPr>
              <a:t>Labelled BR MSDs</a:t>
            </a:r>
          </a:p>
          <a:p>
            <a:endParaRPr lang="en-GB" dirty="0" smtClean="0"/>
          </a:p>
          <a:p>
            <a:r>
              <a:rPr lang="en-GB" dirty="0" smtClean="0"/>
              <a:t>Crosses:</a:t>
            </a:r>
          </a:p>
          <a:p>
            <a:r>
              <a:rPr lang="en-GB" i="1" dirty="0" smtClean="0"/>
              <a:t>Average calculated MSD</a:t>
            </a:r>
          </a:p>
          <a:p>
            <a:endParaRPr lang="en-GB" dirty="0" smtClean="0"/>
          </a:p>
          <a:p>
            <a:r>
              <a:rPr lang="en-GB" sz="1800" u="none" dirty="0" smtClean="0">
                <a:latin typeface="Arial" charset="0"/>
              </a:rPr>
              <a:t>Solid points:</a:t>
            </a:r>
          </a:p>
          <a:p>
            <a:r>
              <a:rPr lang="en-GB" i="1" dirty="0" smtClean="0"/>
              <a:t>Residue specific MSDs</a:t>
            </a:r>
            <a:endParaRPr lang="en-US" sz="1800" i="1" u="none" dirty="0">
              <a:latin typeface="Arial" charset="0"/>
            </a:endParaRPr>
          </a:p>
        </p:txBody>
      </p:sp>
      <p:sp>
        <p:nvSpPr>
          <p:cNvPr id="31751" name="TextBox 5"/>
          <p:cNvSpPr txBox="1">
            <a:spLocks noChangeArrowheads="1"/>
          </p:cNvSpPr>
          <p:nvPr/>
        </p:nvSpPr>
        <p:spPr bwMode="auto">
          <a:xfrm>
            <a:off x="1187624" y="1268760"/>
            <a:ext cx="15311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 err="1" smtClean="0">
                <a:cs typeface="Arial" charset="0"/>
              </a:rPr>
              <a:t>Isoleucines</a:t>
            </a:r>
            <a:r>
              <a:rPr lang="en-GB" dirty="0" smtClean="0">
                <a:cs typeface="Arial" charset="0"/>
              </a:rPr>
              <a:t>:</a:t>
            </a:r>
          </a:p>
          <a:p>
            <a:r>
              <a:rPr lang="en-GB" dirty="0" smtClean="0">
                <a:cs typeface="Arial" charset="0"/>
              </a:rPr>
              <a:t>Biggest MSD</a:t>
            </a:r>
            <a:endParaRPr lang="en-GB" u="none" dirty="0">
              <a:latin typeface="Arial" charset="0"/>
              <a:cs typeface="Arial" charset="0"/>
            </a:endParaRPr>
          </a:p>
        </p:txBody>
      </p:sp>
      <p:sp>
        <p:nvSpPr>
          <p:cNvPr id="31752" name="TextBox 6"/>
          <p:cNvSpPr txBox="1">
            <a:spLocks noChangeArrowheads="1"/>
          </p:cNvSpPr>
          <p:nvPr/>
        </p:nvSpPr>
        <p:spPr bwMode="auto">
          <a:xfrm>
            <a:off x="4788024" y="1268760"/>
            <a:ext cx="161678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u="none" dirty="0" err="1" smtClean="0">
                <a:latin typeface="Arial" charset="0"/>
                <a:cs typeface="Arial" charset="0"/>
              </a:rPr>
              <a:t>Leucines</a:t>
            </a:r>
            <a:r>
              <a:rPr lang="en-GB" u="none" dirty="0" smtClean="0">
                <a:latin typeface="Arial" charset="0"/>
                <a:cs typeface="Arial" charset="0"/>
              </a:rPr>
              <a:t>:</a:t>
            </a:r>
          </a:p>
          <a:p>
            <a:r>
              <a:rPr lang="en-GB" u="none" dirty="0" smtClean="0">
                <a:latin typeface="Arial" charset="0"/>
                <a:cs typeface="Arial" charset="0"/>
              </a:rPr>
              <a:t>Average MSD</a:t>
            </a:r>
            <a:endParaRPr lang="en-GB" u="none" dirty="0">
              <a:latin typeface="Arial" charset="0"/>
              <a:cs typeface="Arial" charset="0"/>
            </a:endParaRPr>
          </a:p>
        </p:txBody>
      </p:sp>
      <p:sp>
        <p:nvSpPr>
          <p:cNvPr id="31753" name="TextBox 7"/>
          <p:cNvSpPr txBox="1">
            <a:spLocks noChangeArrowheads="1"/>
          </p:cNvSpPr>
          <p:nvPr/>
        </p:nvSpPr>
        <p:spPr bwMode="auto">
          <a:xfrm>
            <a:off x="1259632" y="4005064"/>
            <a:ext cx="15440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u="none" dirty="0" err="1" smtClean="0">
                <a:latin typeface="Arial" charset="0"/>
                <a:cs typeface="Arial" charset="0"/>
              </a:rPr>
              <a:t>Tyrosines</a:t>
            </a:r>
            <a:r>
              <a:rPr lang="en-GB" u="none" dirty="0" smtClean="0">
                <a:latin typeface="Arial" charset="0"/>
                <a:cs typeface="Arial" charset="0"/>
              </a:rPr>
              <a:t>:</a:t>
            </a:r>
          </a:p>
          <a:p>
            <a:r>
              <a:rPr lang="en-GB" u="none" dirty="0" smtClean="0">
                <a:latin typeface="Arial" charset="0"/>
                <a:cs typeface="Arial" charset="0"/>
              </a:rPr>
              <a:t>Smaller MSD</a:t>
            </a:r>
            <a:endParaRPr lang="en-GB" u="none" dirty="0">
              <a:latin typeface="Arial" charset="0"/>
              <a:cs typeface="Arial" charset="0"/>
            </a:endParaRPr>
          </a:p>
        </p:txBody>
      </p:sp>
      <p:sp>
        <p:nvSpPr>
          <p:cNvPr id="31754" name="TextBox 8"/>
          <p:cNvSpPr txBox="1">
            <a:spLocks noChangeArrowheads="1"/>
          </p:cNvSpPr>
          <p:nvPr/>
        </p:nvSpPr>
        <p:spPr bwMode="auto">
          <a:xfrm>
            <a:off x="4788024" y="4005064"/>
            <a:ext cx="18646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u="none" dirty="0" err="1" smtClean="0">
                <a:latin typeface="Arial" charset="0"/>
                <a:cs typeface="Arial" charset="0"/>
              </a:rPr>
              <a:t>Methionines</a:t>
            </a:r>
            <a:r>
              <a:rPr lang="en-GB" u="none" dirty="0" smtClean="0">
                <a:latin typeface="Arial" charset="0"/>
                <a:cs typeface="Arial" charset="0"/>
              </a:rPr>
              <a:t> etc:</a:t>
            </a:r>
          </a:p>
          <a:p>
            <a:r>
              <a:rPr lang="en-GB" u="none" dirty="0" smtClean="0">
                <a:latin typeface="Arial" charset="0"/>
                <a:cs typeface="Arial" charset="0"/>
              </a:rPr>
              <a:t>Smallest MSD</a:t>
            </a:r>
            <a:endParaRPr lang="en-GB" u="none" dirty="0">
              <a:latin typeface="Arial" charset="0"/>
              <a:cs typeface="Arial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496" y="404664"/>
            <a:ext cx="8229600" cy="115327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 dynamical heterogeneity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606574"/>
            <a:ext cx="9177704" cy="463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TextBox 2"/>
          <p:cNvSpPr txBox="1">
            <a:spLocks noChangeArrowheads="1"/>
          </p:cNvSpPr>
          <p:nvPr/>
        </p:nvSpPr>
        <p:spPr bwMode="auto">
          <a:xfrm>
            <a:off x="879231" y="1571626"/>
            <a:ext cx="5565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u="none">
                <a:latin typeface="Arial" charset="0"/>
                <a:cs typeface="Arial" charset="0"/>
              </a:rPr>
              <a:t>Ile4</a:t>
            </a:r>
          </a:p>
        </p:txBody>
      </p:sp>
      <p:sp>
        <p:nvSpPr>
          <p:cNvPr id="32772" name="TextBox 3"/>
          <p:cNvSpPr txBox="1">
            <a:spLocks noChangeArrowheads="1"/>
          </p:cNvSpPr>
          <p:nvPr/>
        </p:nvSpPr>
        <p:spPr bwMode="auto">
          <a:xfrm>
            <a:off x="1043608" y="6309320"/>
            <a:ext cx="73276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u="none">
                <a:latin typeface="Arial" charset="0"/>
                <a:cs typeface="Arial" charset="0"/>
              </a:rPr>
              <a:t>Isoleucine (blue), leucine (red), methionine (green), tryptophan (black)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64704"/>
            <a:ext cx="9144000" cy="115327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 dynamical heterogeneity: the map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 r="51974" b="51187"/>
          <a:stretch>
            <a:fillRect/>
          </a:stretch>
        </p:blipFill>
        <p:spPr bwMode="auto">
          <a:xfrm>
            <a:off x="2843808" y="2132856"/>
            <a:ext cx="3096344" cy="4707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899592" y="2780928"/>
            <a:ext cx="194421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644008" y="5805264"/>
            <a:ext cx="576064" cy="64807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53276"/>
          </a:xfrm>
        </p:spPr>
        <p:txBody>
          <a:bodyPr/>
          <a:lstStyle/>
          <a:p>
            <a:r>
              <a:rPr lang="en-US" dirty="0" smtClean="0"/>
              <a:t>Lipid membranes only – DMPC</a:t>
            </a:r>
            <a:br>
              <a:rPr lang="en-US" dirty="0" smtClean="0"/>
            </a:br>
            <a:r>
              <a:rPr lang="en-US" sz="3200" dirty="0" smtClean="0"/>
              <a:t>(with F. </a:t>
            </a:r>
            <a:r>
              <a:rPr lang="en-US" sz="3200" dirty="0" err="1" smtClean="0"/>
              <a:t>Natali</a:t>
            </a:r>
            <a:r>
              <a:rPr lang="en-US" sz="3200" dirty="0" smtClean="0"/>
              <a:t>, J. Peters et al.)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8229600" cy="4181475"/>
          </a:xfrm>
        </p:spPr>
        <p:txBody>
          <a:bodyPr/>
          <a:lstStyle/>
          <a:p>
            <a:r>
              <a:rPr lang="en-US" sz="2000" dirty="0" err="1" smtClean="0"/>
              <a:t>L</a:t>
            </a:r>
            <a:r>
              <a:rPr lang="en-US" sz="2000" baseline="-25000" dirty="0" err="1" smtClean="0"/>
              <a:t>c</a:t>
            </a:r>
            <a:r>
              <a:rPr lang="en-US" sz="2000" dirty="0" smtClean="0"/>
              <a:t> = </a:t>
            </a:r>
            <a:r>
              <a:rPr lang="en-US" sz="1800" dirty="0" smtClean="0"/>
              <a:t>lamellar crystalline phase</a:t>
            </a:r>
          </a:p>
          <a:p>
            <a:pPr lvl="1"/>
            <a:r>
              <a:rPr lang="en-US" sz="1800" dirty="0" smtClean="0"/>
              <a:t>most ordered</a:t>
            </a:r>
          </a:p>
          <a:p>
            <a:pPr lvl="1"/>
            <a:r>
              <a:rPr lang="en-US" sz="1800" dirty="0" smtClean="0"/>
              <a:t>no lateral lipid diffusion</a:t>
            </a:r>
          </a:p>
          <a:p>
            <a:pPr lvl="1"/>
            <a:r>
              <a:rPr lang="en-US" sz="1800" dirty="0" smtClean="0"/>
              <a:t>l</a:t>
            </a:r>
            <a:r>
              <a:rPr lang="en-US" sz="1800" smtClean="0"/>
              <a:t>ow </a:t>
            </a:r>
            <a:r>
              <a:rPr lang="en-US" sz="1800" dirty="0" smtClean="0"/>
              <a:t>temperature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L</a:t>
            </a:r>
            <a:r>
              <a:rPr lang="en-US" sz="2000" baseline="-25000" dirty="0" smtClean="0">
                <a:latin typeface="Symbol" pitchFamily="18" charset="2"/>
              </a:rPr>
              <a:t>b</a:t>
            </a:r>
            <a:r>
              <a:rPr lang="en-US" sz="2000" baseline="-25000" dirty="0" smtClean="0"/>
              <a:t>’</a:t>
            </a:r>
            <a:r>
              <a:rPr lang="en-US" sz="2000" dirty="0" smtClean="0"/>
              <a:t> = quasi-crystalline phase</a:t>
            </a:r>
          </a:p>
          <a:p>
            <a:pPr lvl="1"/>
            <a:r>
              <a:rPr lang="en-US" sz="1800" dirty="0" smtClean="0"/>
              <a:t>‘gel’ phase</a:t>
            </a:r>
          </a:p>
          <a:p>
            <a:pPr lvl="1"/>
            <a:r>
              <a:rPr lang="en-US" sz="1800" dirty="0" smtClean="0"/>
              <a:t>alkyl chains tilted (DMPC=30°)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P</a:t>
            </a:r>
            <a:r>
              <a:rPr lang="en-US" sz="2000" baseline="-25000" dirty="0" err="1" smtClean="0">
                <a:latin typeface="Symbol" pitchFamily="18" charset="2"/>
              </a:rPr>
              <a:t>b</a:t>
            </a:r>
            <a:r>
              <a:rPr lang="en-US" sz="2000" baseline="-25000" dirty="0" smtClean="0"/>
              <a:t>’</a:t>
            </a:r>
            <a:r>
              <a:rPr lang="en-US" sz="2000" dirty="0" smtClean="0"/>
              <a:t> = meta-stable transition</a:t>
            </a:r>
          </a:p>
          <a:p>
            <a:pPr lvl="1"/>
            <a:r>
              <a:rPr lang="en-US" sz="1800" dirty="0" smtClean="0"/>
              <a:t>‘ripple’ phase</a:t>
            </a:r>
          </a:p>
          <a:p>
            <a:pPr lvl="1"/>
            <a:r>
              <a:rPr lang="en-US" sz="1800" dirty="0" smtClean="0"/>
              <a:t>gel and liquid rafts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L</a:t>
            </a:r>
            <a:r>
              <a:rPr lang="en-US" sz="2000" baseline="-25000" dirty="0" smtClean="0">
                <a:latin typeface="Symbol" pitchFamily="18" charset="2"/>
              </a:rPr>
              <a:t>a</a:t>
            </a:r>
            <a:r>
              <a:rPr lang="en-US" sz="2000" dirty="0" smtClean="0"/>
              <a:t> = liquid phase</a:t>
            </a:r>
          </a:p>
          <a:p>
            <a:pPr lvl="1"/>
            <a:r>
              <a:rPr lang="en-US" sz="1800" dirty="0" smtClean="0"/>
              <a:t>no long-range order</a:t>
            </a:r>
          </a:p>
          <a:p>
            <a:pPr lvl="1"/>
            <a:r>
              <a:rPr lang="en-US" sz="1800" dirty="0" smtClean="0"/>
              <a:t>physiological state</a:t>
            </a:r>
          </a:p>
          <a:p>
            <a:pPr lvl="1"/>
            <a:endParaRPr lang="en-US" sz="1800" dirty="0" smtClean="0"/>
          </a:p>
        </p:txBody>
      </p:sp>
      <p:pic>
        <p:nvPicPr>
          <p:cNvPr id="4" name="Picture 3" descr="Crystalline.pn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1903" y="1196752"/>
            <a:ext cx="1371600" cy="1371600"/>
          </a:xfrm>
          <a:prstGeom prst="rect">
            <a:avLst/>
          </a:prstGeom>
        </p:spPr>
      </p:pic>
      <p:pic>
        <p:nvPicPr>
          <p:cNvPr id="5" name="Picture 4" descr="Gel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81903" y="2708920"/>
            <a:ext cx="1371600" cy="1371600"/>
          </a:xfrm>
          <a:prstGeom prst="rect">
            <a:avLst/>
          </a:prstGeom>
        </p:spPr>
      </p:pic>
      <p:pic>
        <p:nvPicPr>
          <p:cNvPr id="6" name="Picture 5" descr="Ripple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4145632"/>
            <a:ext cx="3093471" cy="1371600"/>
          </a:xfrm>
          <a:prstGeom prst="rect">
            <a:avLst/>
          </a:prstGeom>
        </p:spPr>
      </p:pic>
      <p:pic>
        <p:nvPicPr>
          <p:cNvPr id="7" name="Picture 6" descr="Liquid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81903" y="5441776"/>
            <a:ext cx="1371600" cy="1371600"/>
          </a:xfrm>
          <a:prstGeom prst="rect">
            <a:avLst/>
          </a:prstGeom>
        </p:spPr>
      </p:pic>
      <p:cxnSp>
        <p:nvCxnSpPr>
          <p:cNvPr id="10" name="Curved Connector 9"/>
          <p:cNvCxnSpPr/>
          <p:nvPr/>
        </p:nvCxnSpPr>
        <p:spPr>
          <a:xfrm>
            <a:off x="7983333" y="2996952"/>
            <a:ext cx="12700" cy="1440160"/>
          </a:xfrm>
          <a:prstGeom prst="curvedConnector3">
            <a:avLst>
              <a:gd name="adj1" fmla="val 180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>
            <a:off x="7956376" y="4581128"/>
            <a:ext cx="12700" cy="1296144"/>
          </a:xfrm>
          <a:prstGeom prst="curvedConnector3">
            <a:avLst>
              <a:gd name="adj1" fmla="val 180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237855" y="353528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287K</a:t>
            </a:r>
            <a:endParaRPr lang="en-US" dirty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10898" y="497544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297K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glands-alastair-cook-celebrates-after-ay_9929668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323" y="548680"/>
            <a:ext cx="8485150" cy="6057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1152525"/>
          </a:xfrm>
        </p:spPr>
        <p:txBody>
          <a:bodyPr/>
          <a:lstStyle/>
          <a:p>
            <a:r>
              <a:rPr lang="en-GB" dirty="0" smtClean="0"/>
              <a:t>DMPC – gel and liquid phases</a:t>
            </a:r>
          </a:p>
        </p:txBody>
      </p:sp>
      <p:pic>
        <p:nvPicPr>
          <p:cNvPr id="54275" name="Picture 3" descr="C:\Users\johnson\Documents\A_CURRENT\TALKS_2012\ISIS_soft\Membranes\Screen shot 2012-09-07 at 3.02.04 P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31974"/>
            <a:ext cx="4909297" cy="5226026"/>
          </a:xfrm>
          <a:prstGeom prst="rect">
            <a:avLst/>
          </a:prstGeom>
          <a:noFill/>
        </p:spPr>
      </p:pic>
      <p:pic>
        <p:nvPicPr>
          <p:cNvPr id="54274" name="Picture 2" descr="C:\Users\johnson\Documents\A_CURRENT\TALKS_2012\ISIS_soft\Membranes\Screen shot 2012-09-07 at 3.04.33 P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2799" y="1700809"/>
            <a:ext cx="6301201" cy="53022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251520" y="116235"/>
            <a:ext cx="8229600" cy="1152525"/>
          </a:xfrm>
        </p:spPr>
        <p:txBody>
          <a:bodyPr/>
          <a:lstStyle/>
          <a:p>
            <a:r>
              <a:rPr lang="en-GB" dirty="0" smtClean="0"/>
              <a:t>Lamellar DMPC – structure </a:t>
            </a:r>
            <a:r>
              <a:rPr lang="en-GB" dirty="0" err="1" smtClean="0"/>
              <a:t>T</a:t>
            </a:r>
            <a:r>
              <a:rPr lang="en-GB" sz="3200" dirty="0" err="1" smtClean="0"/>
              <a:t>c</a:t>
            </a:r>
            <a:r>
              <a:rPr lang="en-GB" dirty="0" smtClean="0"/>
              <a:t>=300K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5496" y="1340768"/>
            <a:ext cx="8460432" cy="5328592"/>
            <a:chOff x="1310002" y="800420"/>
            <a:chExt cx="6958156" cy="4809927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t="-13215"/>
            <a:stretch>
              <a:fillRect/>
            </a:stretch>
          </p:blipFill>
          <p:spPr bwMode="auto">
            <a:xfrm>
              <a:off x="1310002" y="800420"/>
              <a:ext cx="6958156" cy="480992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9" name="Group 25"/>
            <p:cNvGrpSpPr/>
            <p:nvPr/>
          </p:nvGrpSpPr>
          <p:grpSpPr>
            <a:xfrm>
              <a:off x="2234301" y="866453"/>
              <a:ext cx="4516420" cy="424904"/>
              <a:chOff x="2266342" y="882355"/>
              <a:chExt cx="4516420" cy="463792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266342" y="888944"/>
                <a:ext cx="457200" cy="457200"/>
              </a:xfrm>
              <a:prstGeom prst="rect">
                <a:avLst/>
              </a:prstGeom>
              <a:solidFill>
                <a:srgbClr val="2B04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280</a:t>
                </a:r>
                <a:endParaRPr lang="en-US" sz="1100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763849" y="888946"/>
                <a:ext cx="457200" cy="45720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290</a:t>
                </a:r>
                <a:endParaRPr lang="en-US" sz="1100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261356" y="888946"/>
                <a:ext cx="457200" cy="457200"/>
              </a:xfrm>
              <a:prstGeom prst="rect">
                <a:avLst/>
              </a:prstGeom>
              <a:solidFill>
                <a:srgbClr val="13C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300</a:t>
                </a:r>
                <a:endParaRPr lang="en-US" sz="11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758863" y="888946"/>
                <a:ext cx="457200" cy="457200"/>
              </a:xfrm>
              <a:prstGeom prst="rect">
                <a:avLst/>
              </a:prstGeom>
              <a:solidFill>
                <a:srgbClr val="0DC9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310</a:t>
                </a:r>
                <a:endParaRPr lang="en-US" sz="11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753877" y="888946"/>
                <a:ext cx="457200" cy="457200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330</a:t>
                </a:r>
                <a:endParaRPr lang="en-US" sz="11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256370" y="888946"/>
                <a:ext cx="457200" cy="4572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320</a:t>
                </a:r>
                <a:endParaRPr lang="en-US" sz="11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251384" y="888946"/>
                <a:ext cx="457200" cy="457200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340</a:t>
                </a:r>
                <a:endParaRPr lang="en-US" sz="11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748889" y="888946"/>
                <a:ext cx="457200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/>
                  <a:t>350</a:t>
                </a:r>
                <a:endParaRPr lang="en-US" sz="11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444208" y="882355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K</a:t>
                </a:r>
                <a:endParaRPr lang="en-US" dirty="0"/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2743200" y="876277"/>
            <a:ext cx="6400800" cy="5981723"/>
            <a:chOff x="2743200" y="876277"/>
            <a:chExt cx="6400800" cy="5981723"/>
          </a:xfrm>
        </p:grpSpPr>
        <p:grpSp>
          <p:nvGrpSpPr>
            <p:cNvPr id="19" name="Group 18"/>
            <p:cNvGrpSpPr/>
            <p:nvPr/>
          </p:nvGrpSpPr>
          <p:grpSpPr>
            <a:xfrm>
              <a:off x="2743200" y="876277"/>
              <a:ext cx="6400800" cy="5981723"/>
              <a:chOff x="1403648" y="675762"/>
              <a:chExt cx="6400800" cy="5981723"/>
            </a:xfrm>
          </p:grpSpPr>
          <p:pic>
            <p:nvPicPr>
              <p:cNvPr id="20" name="Picture 8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403648" y="675762"/>
                <a:ext cx="6400800" cy="3017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1" name="Picture 11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403648" y="3639965"/>
                <a:ext cx="6400800" cy="3017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22" name="Up-Down Arrow 21"/>
            <p:cNvSpPr/>
            <p:nvPr/>
          </p:nvSpPr>
          <p:spPr>
            <a:xfrm>
              <a:off x="6876256" y="5661248"/>
              <a:ext cx="432048" cy="360040"/>
            </a:xfrm>
            <a:prstGeom prst="upDownArrow">
              <a:avLst>
                <a:gd name="adj1" fmla="val 55498"/>
                <a:gd name="adj2" fmla="val 2604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-27384"/>
            <a:ext cx="9083352" cy="1153276"/>
          </a:xfrm>
        </p:spPr>
        <p:txBody>
          <a:bodyPr/>
          <a:lstStyle/>
          <a:p>
            <a:r>
              <a:rPr lang="en-US" sz="3600" dirty="0" smtClean="0"/>
              <a:t>Agreement with spherical DMPC - liposome</a:t>
            </a:r>
            <a:endParaRPr lang="en-US" sz="3600" dirty="0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564904"/>
            <a:ext cx="6384372" cy="403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1539394"/>
            <a:ext cx="6206881" cy="49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367" name="Object 7"/>
          <p:cNvGraphicFramePr>
            <a:graphicFrameLocks noChangeAspect="1"/>
          </p:cNvGraphicFramePr>
          <p:nvPr/>
        </p:nvGraphicFramePr>
        <p:xfrm>
          <a:off x="2645766" y="1052736"/>
          <a:ext cx="6498234" cy="4536504"/>
        </p:xfrm>
        <a:graphic>
          <a:graphicData uri="http://schemas.openxmlformats.org/presentationml/2006/ole">
            <p:oleObj spid="_x0000_s57346" r:id="rId5" imgW="4159910" imgH="2907792" progId="Origin50.Grap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560840" cy="1152525"/>
          </a:xfrm>
        </p:spPr>
        <p:txBody>
          <a:bodyPr/>
          <a:lstStyle/>
          <a:p>
            <a:r>
              <a:rPr lang="en-GB" dirty="0" smtClean="0"/>
              <a:t>Disagreement with lamellar </a:t>
            </a:r>
            <a:r>
              <a:rPr lang="en-GB" i="1" dirty="0" smtClean="0"/>
              <a:t>H</a:t>
            </a:r>
            <a:r>
              <a:rPr lang="en-GB" dirty="0" smtClean="0"/>
              <a:t>-DMPC </a:t>
            </a:r>
            <a:r>
              <a:rPr lang="en-GB" sz="3200" dirty="0" smtClean="0"/>
              <a:t>(OK for some </a:t>
            </a:r>
            <a:r>
              <a:rPr lang="en-GB" sz="3200" i="1" dirty="0" smtClean="0"/>
              <a:t>D</a:t>
            </a:r>
            <a:r>
              <a:rPr lang="en-GB" sz="3200" dirty="0" smtClean="0"/>
              <a:t>-DMPC)</a:t>
            </a: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0" y="620688"/>
          <a:ext cx="9112094" cy="6361272"/>
        </p:xfrm>
        <a:graphic>
          <a:graphicData uri="http://schemas.openxmlformats.org/presentationml/2006/ole">
            <p:oleObj spid="_x0000_s2051" name="Graph" r:id="rId4" imgW="4155034" imgH="2901696" progId="Origin50.Graph">
              <p:embed/>
            </p:oleObj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2987824" y="1556792"/>
            <a:ext cx="4176464" cy="2520280"/>
            <a:chOff x="2987824" y="1556792"/>
            <a:chExt cx="4176464" cy="252028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6084168" y="2636912"/>
              <a:ext cx="1080120" cy="144016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2987824" y="1556792"/>
              <a:ext cx="1080120" cy="144016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5484"/>
            <a:ext cx="8507288" cy="1153276"/>
          </a:xfrm>
        </p:spPr>
        <p:txBody>
          <a:bodyPr/>
          <a:lstStyle/>
          <a:p>
            <a:r>
              <a:rPr lang="en-US" sz="3600" dirty="0" smtClean="0"/>
              <a:t>DMPC – structure answer</a:t>
            </a:r>
            <a:endParaRPr lang="en-US" sz="3600" dirty="0"/>
          </a:p>
        </p:txBody>
      </p:sp>
      <p:pic>
        <p:nvPicPr>
          <p:cNvPr id="4" name="Picture 3" descr="Membrane_D16.png"/>
          <p:cNvPicPr>
            <a:picLocks/>
          </p:cNvPicPr>
          <p:nvPr/>
        </p:nvPicPr>
        <p:blipFill>
          <a:blip r:embed="rId2" cstate="print"/>
          <a:srcRect t="4148" b="7466"/>
          <a:stretch>
            <a:fillRect/>
          </a:stretch>
        </p:blipFill>
        <p:spPr>
          <a:xfrm>
            <a:off x="251520" y="1268760"/>
            <a:ext cx="6912768" cy="5544616"/>
          </a:xfrm>
          <a:prstGeom prst="rect">
            <a:avLst/>
          </a:prstGeom>
        </p:spPr>
      </p:pic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995936" y="4437112"/>
            <a:ext cx="1046827" cy="1872208"/>
            <a:chOff x="4211960" y="4437112"/>
            <a:chExt cx="1046827" cy="1872208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4211960" y="4437112"/>
              <a:ext cx="0" cy="187220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355976" y="5157192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 smtClean="0">
                  <a:solidFill>
                    <a:srgbClr val="FF0000"/>
                  </a:solidFill>
                </a:rPr>
                <a:t>GEL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83968" y="2492896"/>
            <a:ext cx="1800200" cy="1872208"/>
            <a:chOff x="4499992" y="2492896"/>
            <a:chExt cx="1800200" cy="1872208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499992" y="2492896"/>
              <a:ext cx="0" cy="187220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644008" y="2780928"/>
              <a:ext cx="16561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rgbClr val="FF0000"/>
                  </a:solidFill>
                </a:rPr>
                <a:t>GEL &amp; LIQUID RAFTS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499992" y="1772816"/>
            <a:ext cx="1526126" cy="648072"/>
            <a:chOff x="4716016" y="1772816"/>
            <a:chExt cx="1526126" cy="648072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4716016" y="1772816"/>
              <a:ext cx="0" cy="64807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860032" y="1844824"/>
              <a:ext cx="1382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 smtClean="0">
                  <a:solidFill>
                    <a:srgbClr val="FF0000"/>
                  </a:solidFill>
                </a:rPr>
                <a:t>LIQUID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092280" y="1772816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EXPECTED AT ~300K !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229600" cy="1153276"/>
          </a:xfrm>
        </p:spPr>
        <p:txBody>
          <a:bodyPr/>
          <a:lstStyle/>
          <a:p>
            <a:r>
              <a:rPr lang="en-US" dirty="0" smtClean="0"/>
              <a:t>Structure &amp; dynamics of micelles</a:t>
            </a:r>
            <a:br>
              <a:rPr lang="en-US" dirty="0" smtClean="0"/>
            </a:br>
            <a:r>
              <a:rPr lang="en-US" sz="3200" dirty="0" smtClean="0"/>
              <a:t>(with </a:t>
            </a:r>
            <a:r>
              <a:rPr lang="en-US" sz="3200" dirty="0" err="1" smtClean="0"/>
              <a:t>Mukho</a:t>
            </a:r>
            <a:r>
              <a:rPr lang="en-US" sz="3200" dirty="0" smtClean="0"/>
              <a:t>, Vicky GS et al.)</a:t>
            </a:r>
            <a:endParaRPr lang="en-US" sz="3200" dirty="0"/>
          </a:p>
        </p:txBody>
      </p:sp>
      <p:pic>
        <p:nvPicPr>
          <p:cNvPr id="5" name="Picture 4" descr="Screen shot 2012-09-12 at 2.56.43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2336451" cy="2880000"/>
          </a:xfrm>
          <a:prstGeom prst="rect">
            <a:avLst/>
          </a:prstGeom>
        </p:spPr>
      </p:pic>
      <p:pic>
        <p:nvPicPr>
          <p:cNvPr id="6" name="Picture 5" descr="Screen shot 2012-09-12 at 2.57.03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988840"/>
            <a:ext cx="2105038" cy="2880000"/>
          </a:xfrm>
          <a:prstGeom prst="rect">
            <a:avLst/>
          </a:prstGeom>
        </p:spPr>
      </p:pic>
      <p:pic>
        <p:nvPicPr>
          <p:cNvPr id="8" name="Picture 7" descr="Screen shot 2012-09-12 at 3.03.25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988840"/>
            <a:ext cx="3600000" cy="2959815"/>
          </a:xfrm>
          <a:prstGeom prst="rect">
            <a:avLst/>
          </a:prstGeom>
        </p:spPr>
      </p:pic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254191886"/>
              </p:ext>
            </p:extLst>
          </p:nvPr>
        </p:nvGraphicFramePr>
        <p:xfrm>
          <a:off x="323528" y="5301208"/>
          <a:ext cx="5616624" cy="941910"/>
        </p:xfrm>
        <a:graphic>
          <a:graphicData uri="http://schemas.openxmlformats.org/presentationml/2006/ole">
            <p:oleObj spid="_x0000_s58370" name="Equation" r:id="rId6" imgW="3318840" imgH="530280" progId="Equation.3">
              <p:embed/>
            </p:oleObj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921858503"/>
              </p:ext>
            </p:extLst>
          </p:nvPr>
        </p:nvGraphicFramePr>
        <p:xfrm>
          <a:off x="6572250" y="4769743"/>
          <a:ext cx="2571750" cy="1717675"/>
        </p:xfrm>
        <a:graphic>
          <a:graphicData uri="http://schemas.openxmlformats.org/presentationml/2006/ole">
            <p:oleObj spid="_x0000_s58371" name="Equation" r:id="rId7" imgW="1737000" imgH="1133640" progId="Equation.3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27984" y="3861048"/>
            <a:ext cx="2198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IRIS </a:t>
            </a:r>
            <a:r>
              <a:rPr lang="en-US" sz="1000" dirty="0" err="1" smtClean="0"/>
              <a:t>basckscattering</a:t>
            </a:r>
            <a:r>
              <a:rPr lang="en-US" sz="1000" dirty="0" smtClean="0"/>
              <a:t>, 0.17micro-eV</a:t>
            </a:r>
            <a:endParaRPr lang="en-US" sz="1000" dirty="0"/>
          </a:p>
        </p:txBody>
      </p:sp>
    </p:spTree>
    <p:extLst>
      <p:ext uri="{BB962C8B-B14F-4D97-AF65-F5344CB8AC3E}">
        <p14:creationId xmlns="" xmlns:p14="http://schemas.microsoft.com/office/powerpoint/2010/main" val="331979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229600" cy="1152525"/>
          </a:xfrm>
        </p:spPr>
        <p:txBody>
          <a:bodyPr/>
          <a:lstStyle/>
          <a:p>
            <a:r>
              <a:rPr lang="en-GB" dirty="0" smtClean="0"/>
              <a:t>SDS – structural model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60000" t="20280" b="35103"/>
          <a:stretch>
            <a:fillRect/>
          </a:stretch>
        </p:blipFill>
        <p:spPr bwMode="auto">
          <a:xfrm>
            <a:off x="-36512" y="2060848"/>
            <a:ext cx="3037428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0" name="Picture 2" descr="C:\Users\johnson\Documents\A_CURRENT\TALKS_2012\ISIS_soft\Micelles\micelle_20A_empty_water.bmp"/>
          <p:cNvPicPr>
            <a:picLocks noChangeAspect="1" noChangeArrowheads="1"/>
          </p:cNvPicPr>
          <p:nvPr/>
        </p:nvPicPr>
        <p:blipFill>
          <a:blip r:embed="rId4" cstate="print"/>
          <a:srcRect l="29183" t="12209" r="29217" b="12501"/>
          <a:stretch>
            <a:fillRect/>
          </a:stretch>
        </p:blipFill>
        <p:spPr bwMode="auto">
          <a:xfrm>
            <a:off x="3311352" y="1601416"/>
            <a:ext cx="5832648" cy="5256584"/>
          </a:xfrm>
          <a:prstGeom prst="rect">
            <a:avLst/>
          </a:prstGeom>
          <a:noFill/>
        </p:spPr>
      </p:pic>
      <p:pic>
        <p:nvPicPr>
          <p:cNvPr id="32771" name="Picture 3" descr="C:\Users\johnson\Documents\A_CURRENT\TALKS_2012\ISIS_soft\Micelles\Mark presentation.bmp"/>
          <p:cNvPicPr>
            <a:picLocks noChangeAspect="1" noChangeArrowheads="1"/>
          </p:cNvPicPr>
          <p:nvPr/>
        </p:nvPicPr>
        <p:blipFill>
          <a:blip r:embed="rId5" cstate="print"/>
          <a:srcRect l="23538" t="6766" r="25617"/>
          <a:stretch>
            <a:fillRect/>
          </a:stretch>
        </p:blipFill>
        <p:spPr bwMode="auto">
          <a:xfrm>
            <a:off x="2961519" y="1212651"/>
            <a:ext cx="6182481" cy="56453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52525"/>
          </a:xfrm>
        </p:spPr>
        <p:txBody>
          <a:bodyPr/>
          <a:lstStyle/>
          <a:p>
            <a:r>
              <a:rPr lang="en-GB" dirty="0" smtClean="0"/>
              <a:t>SDS – structural model: ‘rough ellipsoid’</a:t>
            </a:r>
          </a:p>
        </p:txBody>
      </p:sp>
      <p:pic>
        <p:nvPicPr>
          <p:cNvPr id="39937" name="Picture 1" descr="C:\Users\johnson\Documents\A_CURRENT\TALKS_2012\ISIS_soft\Micelles\Radial angular distribution at 320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28800"/>
            <a:ext cx="5486411" cy="4074574"/>
          </a:xfrm>
          <a:prstGeom prst="rect">
            <a:avLst/>
          </a:prstGeom>
          <a:noFill/>
        </p:spPr>
      </p:pic>
      <p:pic>
        <p:nvPicPr>
          <p:cNvPr id="39938" name="Picture 2" descr="C:\Users\johnson\Documents\A_CURRENT\TALKS_2012\ISIS_soft\Micelles\S to COM at 320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2060848"/>
            <a:ext cx="5486411" cy="4074574"/>
          </a:xfrm>
          <a:prstGeom prst="rect">
            <a:avLst/>
          </a:prstGeom>
          <a:noFill/>
        </p:spPr>
      </p:pic>
      <p:pic>
        <p:nvPicPr>
          <p:cNvPr id="39939" name="Picture 3" descr="C:\Users\johnson\Documents\A_CURRENT\TALKS_2012\ISIS_soft\Micelles\Head-tail distance S-C1 at 320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3848" y="2522778"/>
            <a:ext cx="5486411" cy="40745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52525"/>
          </a:xfrm>
        </p:spPr>
        <p:txBody>
          <a:bodyPr/>
          <a:lstStyle/>
          <a:p>
            <a:r>
              <a:rPr lang="en-GB" dirty="0" smtClean="0"/>
              <a:t>SDS – dynamical model</a:t>
            </a:r>
          </a:p>
        </p:txBody>
      </p:sp>
      <p:pic>
        <p:nvPicPr>
          <p:cNvPr id="30722" name="Picture 2" descr="C:\Users\johnson\Documents\A_CURRENT\TALKS_2012\ISIS_soft\Micelles\msd_320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765300"/>
            <a:ext cx="6858000" cy="5092700"/>
          </a:xfrm>
          <a:prstGeom prst="rect">
            <a:avLst/>
          </a:prstGeom>
          <a:noFill/>
        </p:spPr>
      </p:pic>
      <p:sp>
        <p:nvSpPr>
          <p:cNvPr id="30724" name="AutoShape 4" descr="data:image/jpeg;base64,/9j/4AAQSkZJRgABAQAAAQABAAD/2wCEAAkGBhMRERUSExMTExUWGB0YGRgWGBseIBwiGBodGB4gHh0gHCYfHxwjHR0YIC8jJSkpLC0uHyIxNTwtNSYuLCsBCQoKDgwOGg8PGiwkHyQpLCwvLCkpLCksLC0sKSw1LCksKSwsLCksLCw0KSwsLC8pKSwsLCwsLDUpKSwsKSw0Kf/AABEIAKwAoAMBIgACEQEDEQH/xAAcAAACAwEBAQEAAAAAAAAAAAAABAMFBwYCAQj/xABGEAACAQMCBAMEBwUEBwkAAAABAgMAESEEEgUiMUEGE1EyQmFxBxQjUmKBkTNykqGxQ1OC0hUkVGODovAWJURzk7LB0dP/xAAaAQADAQEBAQAAAAAAAAAAAAAAAgMEAQUG/8QAKREAAwABAwIEBgMAAAAAAAAAAAECEQMhMRJBBGGR8BMiUXGx4UKB0f/aAAwDAQACEQMRAD8A3GiiigAooooAKKX1vEI4V3yuka+rED8s9T8Ko9R4w3YghZ/xyXjX9CC5/h/Sg6lk6Sis7HH9XJJLG85QqRiJFUFWF1ILbmGQynm6qajk02/23ll/fkcj+G4X+VN0jrTZ3uo4vBGdrzRI3ozqD+hNKnxXo/8Aa9N/60f+asz1Hkwaix8mJXiFgdii8bm+MC5Eg/T4UweN6f8A2iAf8VP81Mo8w6PM0M+LdELf61p8/wC9T+t7U1pOMQS/s5opP3HVv6E1kfFOLQl4LTwkCS5IkXFkbJ5sZtmmA8E39zL/AAP+vWmWlnuHQbBRWM8RhEUTGO8bNZFMbMnM52g8hHS9/wAqtNHxrVRW8vUSED3ZbSDHxPN/zV34NdhXODUqK4XTfSI6LeeBWAFy8T2wMklH6AD0dq6XgfifT6wXifmtcow2uAbZKnNsjPSpVFTyjmC1ooopTgUUUUAFFFFABXP8R8SEkx6azMDZpTlEPcC3tuPujA7kdK++JJvNI0ilhvG6UqSCI72sGGQzkFR8A57Vzv176n9jObKABDIF/aAYCbVH7YfdUcwyO4Ct9hpWeRfW6cwTLO7NKr2R3k5mRibKwNuVGNlZVsoO02619fjaElYladgbHygNoPxckIPlckelTHQvqf24KRHpBfLD1lIOf3Bgdy3QJx68aY/V5WN1/ZWBJkTtYAEs622tYejGwa9dTLIS4pDPvSdmWEXETCIbmCyEWJd1Kmz26ILbmzmmf9CofbeWT9+RrfopAqTVCXUo0flrFG6lSZcsQcG0amwPoWbHoaR4foTKlpppmdWKON+1bobdEC4Is3frVEdPHENDDA8LrHHGN5RiAq4dDbce/MF61MOMadcedCvykQfyvUXGeEwxwtIsSBkKvutc2Vl3czXa22/epm1kCdXhTb+JBb+eKpICGu41AZYbTxGzOSRIuPs2XPNjLAVOYIJRuKwyX7lUYH87Gl9XxWFtRF9tEQI5f7RT1MQt162v+hpl+GwP1iiY/uLf9bXqsilbq+FRedHGqbAAZG2My9OVMA2vckg/hNTnSSr7E24ekq7v+YbW/XdS2k4ajPK6F4+bYhRz0jFjg3Ft+/FrVJqJZoVZyySqouQw2N+RW6k9gNq3JqsrCEYpxLXsSIpI9q4eRkO9dtztBwGAZhnl6A1YAq4Vgb2yrKcj4qwNx8waS4ZqbEiQFJnJZlbv6BT0YKthj87XrzxGIRc8d0kY2Cr0kPoy9DjJbBAub1aVt9SbZ1nCvpEl07rFPfUIRcsB9oijG42w47dAxzbd0GkabUpIiyIwdGAKspuCD0INYPw1rM4f9re7/HqFK/gtgemb5vXR+GPF50UqQud0MzhdvdGY23r+C5G8dBfcM3DQ1vC/L1z6CK98GtUUUV544UUUUAcPDrngk1Ek4Bjadx5wHsbSFVZB2ULtAcY+9bqfkmiXWyOXuYYrxx2Nrv78ikdCuEUjoQ57in4eKRw6qXSyny3kcyR7xyyK4AO1uhIIIK4PTreqjg2lfS6fdFeSFGlDw+9GElcXi7W2gExnHdbeyYvk4q7Mik4nMkv1SyNORuWQkBCmedgCDvwQY162JFlyPU/h+y+YrbtSDuEr2uxAPKbezEQSu0YF75IuWOEaOPV6bzmIZp2E25DlCAAgU+60a7V+e6+CRVZpJX1L+TqGGwbgoUFRqQjbWf4ICLGMd8nlIBZMsmGl8QGdA2niZ74JchUUjBBbO4g45Aw+NIzaCRdQDJMwE/UQ8gDoosL3LHcgbNxcqPW1WHGtQmjkEo9iWyvGlr3UAK6g2FgLI2QANpxtN4eJ6PU6iMjlgI5kUcz7lyt39lBfB2hjYnIqqY55m8OQMjKUDXVl3OS5G4EXG4nOaW4Y0TQxuViUlFY2VRY2F+3Y3qbR8NhmRZD5ku9QbSuzfkQTa4NwRbqDSnDtBCodGjhukrrcol/aLDqL9Gt+VVk6RyaqJ9SFDRMBC2AVIO51/wAn/WK+a7QwJG8vkx8gJ5VCm46C6gZJsPzr0+mhOoYFIiPKjxtUj25r4ta+BSvFOEw7o4xGq723HZdeVBuPS3fYPgSKsuBWGk4OY41CSyKwA3Z3KT3O1r9Tc4IOaU1epkMgR1DpEQzmIHqcqChJPLhiAWOV+NNa3zIFLrKX7BJAG3EmwUMLMCT3O635VFoJ/L+yk5ZCSSScOepKt0P7vUC3zrRK3JNkuplieHexV4xm/Xp0tbO7sO96q4FaN1kluQ42ruNzFnCse+7F29QAbixom05lbz4wAFIKjoJT95vyuFPUdehAHufiKyLsQB2YWKsMKOh3jtbPL1NvTNaYnLy+exnuj1xOazLtzMDuQD+e78B6H8rZApbTxb4y7ElpUF29NwvZfQC/T8+ua8aEiONmdshirOxydpsLn92wt+nWlOHrJqNkEXKHconUFi7m1/uooNzbNl7d9Uyl8z+mfsZLvO3mfobw7xP6xpYZsXdFLW7NazD8muKsaT4RwtNNBHBGLJGoUfkOp+J6n4mnK+YZ6IUUUUAVfiDgSauLYwXcMoWFwD6Ed1IwR6dLEAjiNBxKXRyGLy/Mhd7PEWvJDI5yu5jzxv1Qta97XyorS6p/EHhPT61bSod1rCRDtdb+jDNr5sbj4UrnIlTndHFIn/dp1Glfy5o4RHMPUxL5RMi9UlUAsGtuHQhhintbNCdKybGjk0wUJFgSRv7EW05B3EhQ2VYE3vkVSeIvCmq0zPK2+eJ0MU08AtKUKlN0sPSVlGCVvuXNlKhh8l8TR62OLzCqTwzxBdRFtZWDtt3C45dxNzHIAAVYe0uEaaBU1sy24VpbNJHqQG1LD7QnKvGcDy8D7LNivUH2rkgmt0XEZN500O1lW/lzSFirICAQoGZGjJCEggdM3vVjx1H1DxaKYCGZmZhMtirKi8xjub3YlFaM52seo5qX4lqB5YiZRHqoSPKRBhmsQvljF4WG5TnlG69it6aWaJrJXw8ICyyRSySOG+1UbiincbONikDDkHvh165NRxcIhTUSqYYrEI6kqDhgUPW/vIx/OvWuEs0Q1LuU8ljujiuGUA7ZVZ/aJC83LtBsDnBrxqeBwjUR/Z7w6SLdiW5gVcZJOdokq8jkEXDYW1E48qIgCMYRfuk3wMdf5UsvC0M8hTdH5YEY2MRn23wcd0FiCOWmE4VAJJyYkVUZc2tYCJS3S2Op/Wq6KBooY2jd0klIIQnct5CWyGyNq9SpB5a0whGEkspkufto4SRhQG3EZNvZfaCRjbknrYUamVNVeMc0I/aH7xHuZyLHLdCOnraJNSyBdKBtlt7YIIINyzDv5hNzYjqScgUpPKEkCQHarHy3YdAQOoJ/tLCzHPUXuRWzTkzXeCVdc4J06kM6++bYW2CR3cXtbp3PW1KDULC8iAMzNtYC+TddpZmPTKkk/EAelKz69Vb7JgiJGQZD+JgRtv7THaxub9b57r+H+EariDPFo4WbcbySvhQDgAufh8yc2HppdxpJO378v9MTdajxK9+Z4ectZstLK32aICSN1huVepYjIPXp8q176OPo9lgdNXqbRsqkRwDJQEAXduhe1xYYF+pPS28CfRpBw4ea322pYc0rdr9QgPQfHqfgLAdnXm+I8bVrojZfkvpeHUvqrd/gKKKK881BRRRQAUUUUAFcd4v+i7Sa8M9jp52BBmhwWv1Ei4EgNh1z8a7GigD85eJuF8Y4SEEx+uaWO+1yC6qGABBOJIyMEcwANipuMJaT6XGYh9SjtJGm2GWNhdcktvU4cONit0uFHfmr9MOgIIIBBwQe96zTxt9Bul1ZaXSkaSY5sB9m3Xqvuk4yuPgSb1zB1HDTfSrA8gdEkh8xbT8qOLjAKqWF2tdbti224O0UjH4r0JESsdQ5jksDIbjy7FRjzNoIUgWAAxXJeJfB+r4bJs1MTICeVxlHt3Vhg9sGxzkCqtZSe/8A1+tc6nJqhTR38/HdAySAEqXlsLBwQh2g+yTi24W+NQTeMkWUspkmVQVQSWBFwCW3dTkAcwJt3yRXEL1+XypnS6aSVxHFG8jt0RAST8hY/wBKZa9rgq9HTxll7rfFe5AqoQd29pCTuZvUEAbccuDgY+NR6SbV8QkSDTQb9uRGiiw9CxY7QM+9YV33g/6AZH2y8Qfyxe/kRkFj8GcYH+G5+I7bNwfgcGkjEWniSJB2UdfiT1J+Juar8fVf8vQx2tLtPqZh4T+gpQwm4lJ573v5KE7PhubBb5Cw7ZGK1fR6KOFFjiRY0UWVVAAA+AGKmoqbbbyyYUUUVwAooooAKKKKACiiigAooooAKKKi1WrSJGkkdURRdmYgAAdyTgUAedboY5kMcqJIjYKuoIPzBxWJfSP9C+n00b6rSzpp1Av5Mz8pPpG5u249lN7nuO1/4q+m5FLRcPQTuOsrgiMfujDP6XwDi264rN9bDqdc6TzzPLIwG1ibAbiFG0CyqAScAC9n+6TVVpNrLBVvse/o9+jI8RkImmGnCnMf9swsDdVIwmSN+cg4xX6A8M+DtJw+MJpoVTFmc5d/izHJ+XT0AGKwDT8GflYSOCOZX3EFcCQEEezZWDY7K5N8Cu88OfSZqtMm3VI2piBZd62EiiPBvchZAvc3BA5jdbO0cYHuqfJrtFIcH47Bq03wSLIAbG1wVPSzKQGU4OCBT9dECiiigAooooAKKKKACiiigAooooAK+MwAuTYDuaQ45x6DRxGbUSLGg7nqT6KOrMfQZrC/HX0jajiW6GMPBpiQgjGZJSc85HRQMlAfQEntXT0q1H8ol2o5NA8V/TNptOxh0o+uTC99ptGm0XJaTobfhv3uR0OS8W47quJvG+rmYqeZI0WyYIwkfvMSRzNf9BhWLhqpEXODcKkYsPYcBrnoehJJ5R36Cr/UQyIyOG3zm42AEhUtzWGPZO03uCxAHcCvRjw8aSy9379/X7EOqtTyQlodAqO0bny7faE77lFK3IHrLa+ewyO17jQcLs67S0JIaZlW1kAska7CCu7JN7XurV602ljmCRId8YPmyOepb3QSLEOTcm1iAtsXFSrp3EeplSZgoDKN4DkiJW964PtF7Xv1zep6jya9OcHnScJZo0BeRydNFMiDaoJjAVkJUbsoyJ1HtG96f1umQRGONVfzk/1dSDaVGGIza214d+5XuCqmxwGFel0U0b6cGcLcGG6RgWGy4A3FvejQC4pvQcHRTNECRKtpYpSbsoJLfABVkDgqAFIP4qwWi2BDU8GMbRT6ebyGZzGdT7FnAwmoTor7xtZrFWBuwJsW6ThX0ovDI2n4hGUZCQ0yDGALllHbNyyXFskLZttfop21Uo1UUSnysTJfllfaUIU9DsRm2ucNuVTgXA+kSUahdOpm05SM25i8Eu1wGiHtDYBFujwwGF6bTHLRBy1walpNYkqCSN1dGFwykEH5EVNWJRQ6nRCLU6GRis6F7BdwHljmSWMWDleazIA21Gxjm0vwf4uXWx2YKk6i7IDcW+8p7r0HwPzBLJ5FTydFRRRXRgooooAKKKKACo9RqFjVndgqqCzE4AAFyT8AKkrgPpa1TGKHTBiqSlmktgssWzlv2BZ1J+VU04epSldxarpWTMfGniV+I6syqp8uMhU3DCgsAtx3Yk72Az0U4WldLoxBKEQGRzGLX97c7XJPuqNufn3Jr4hHlRxoBcyBu+0KZCAWI6A8tvX+YtfJ+rMJCxIblkY/C5Q+gAO5bfir3ZxCSntj+v2YlLp5ZBoYVjRw43ybmQjru3ksFQHopDXt8yel6a0En1YETC8hAs4zv2iyov4h02n2id3c2+w6SQv9aCjfawjIHs+voJLX/I7T60zCy6p7WvFHllYW5zeysp6bRc2Pcj0NZ7r9GyJBuHCKJ5mLLNYu5jNrt2W2VYA2UXBPyvXvV6WeLSOm+Jh5ZU3RgbuNrWIbJLMTcivmp0BDxRxSGzNuKPdlAj5/XeBcKLXtkUxxNp/KYMkTAsgursv9onYq367sVks0In4mdQEEhaBdjo2Fc2swF8tawBJPyqbiXDduyaaRpVVrOpAVNjEBrqOoDBHsxI5L2o1izyxuhiiUOrL+2ONwIv8AsbXF79al00cupiVpJFRJEBKRIL2dbkFnv2Njis9FBni2vGlkEqDcxXa8S9WRQSGx7Ow35jjaWGbAU1BE+kU6kOJN15NSvuuLX3R9lZFAC9mUAHNiFfD4SKKTdZWjYrLI5y1rFWZmyboVOT8rdKg4c3mSJpzuGluzxblt5m3aRHnPlqdzrcDcAAMIbwpCtDOn0m3SafVwsPN3pKyXsskkkm1wfuSDzHQsM4swawso2mRX1E+mvp9RBKszBx0SU3k3pcg7D5h3L1Q9SCKe4tePUJ5YZ13ieeJRfCE2kUf3jNjaPbCk9Vy9qdKur1IeOS23TAo62IYTyMLMpw8ZEJBQ+p6HNT4I1B1nBOKNMrLKgjljIV1DBhkAhkPUowNxcA9QRirKs/8AC/G9kkCScr82lYm9pREzCN0Y+1tIZSDzDeSbixOgVRPIqCiiiunQooooAKyX6T9U769Yo+qQrdiMIXdiT8SQqWHwzitargvpL4ftaHUjveF/5uh/I71/xj0rR4WunVTEtZnBnHDNAn1dobWN2Rj1JIwG+dtpHpj0r1oI/ra3cAohsQD7Tr1ODhQcr64PYVHqCDMVuVifaJWzYNawW46bxtBPbHdhVnqNAQRJFtVwACvQOo6KbdLdmtj5Yr06fZdhZXcgn1r6cbX5r4jckDcSbBXPQH8XQgE9RanYuCoFF77x1kU7WJJuTcepzY3FLcPlXUSsTYCIFdjEX3HDEj0HsA5HtfCmn0AjG6J/KAyVIulhk8pI2j90ioN5+xeUQ6NJvOdgUlEYEYL3Q5s7ZUEX9gHHu1JxLVy7UDQNmWMcrowNnB7lT27gCjhU0yRKWg3F7yEpIt7vzWKuEtYEDqeletbxQXi3JMh81TmNj0BJsVuD+RNZ3wURZjXyH/w838UP/wCtQcHacxeWixxBHdLsS7e2SLKtlFgQPaaphxYHpHqD/wAF/wD6pfh+tkEs6JA5JZZPtCIwAy7Sc3fLI3RTUqHJf9GBNTHJKxm8zkO4AKHGYyEAtjnW5uRuFiKseMagPeGO7zCzLtI+zYZV2bIWxzm5IxY3pLV8MmmQq8wS+VES2swyp3MS2GscW6U7wzVxR6VZLLCvvDrZ77WBOSz7gRfLN1zepNAT8C1CrFLJKwWUOzagk9CMi3+7CbSv4fjeoeG+Zp2fWbG8uYgvCou0agna4Hd+ZndB97HMp3Ia1JHYakxlYV274zffKqNvDMowPLPMqG7HmBtfbV1xHUecV08bXEi75HU+zE3oR3kyqn03HtU2hGj1polk0ERIB3ypIvexk1QcEEdCFY2YWNd9XAafQGPUQQwgeU8ocxjpH5V3LIOgQnYCvQEgjqQe/olEnsFFFFMcCiiigAqs8ScG+t6aSDdsZhyva+1gdytbvYgVZ0UJ4AxQ8NEO7TOm1kw6tm+73r+8r5O62c9CCBW6qZtOuzddWO2Nzkp67+5VRdg3wsfU7D4p8Mrq0upCTJ7Dkfqrdyh7+nUZFZhFo3SdxOvlSqCqRsc7RbcynowY2yOwW9rkV6MayucdwSPo4ZE0aKArKo5GByPiHGbnqSDmlOJQyqojDiYSsEs3K9jlua20jaGGQOvXtTcnDACWiYxMcnbYqfmhwfmLH40tFqZPrA3xlhEpzFkXkwDtNmB2hhbm9rrRWyKFieJlb7oJl+O0P/7GaldRxWIywfaAbXLHddbWje3tAd6a/wBMxD2iYz/vFZf5kBf518+sLJPBtZXA8xrqQ3RNvbHv/wBPWpPgcYHHIO0gPyDH+iml14sg1KlRJJviZdqRtcmNgy9QB0eXPSrCXWxphpEU/idR/U1X63jMIeFxPEdsljZ1Y2dWQ4BJ7ipvgYsfM1EnRY4R6ud7fwqQg/ib5VDwzQLHqiHJkZwZI2a2GwJQqjlUm6NcC5BYXsKmPE2f9lC7D7z/AGa/zBe3yU0nxPQzMnmO+Y+cRwgrcC4dd995LIWGNtyR0qbBltPxMsxjgAdxhmN9iH8RHtN+Bc+pXrUPB1XROYnYbJLushAFioLMhtgKFBZAMBQw93Lkc0UcabANjACNYxfdcXARR1uM4+Z71b8O8KtKVk1QAVWDLCDfKm6tIw6sDnaOUd91TYtNIf8ADPDyAdRIpEkoFgRlEGVW3Ym+5vibe6KvKKKCAUUUUAFFFFABRRRQAUrxDhkWoTy5UWRetmHQ+oPUEdiLEU1RQBw3FPATpdtM+8f3Upz/AIZP/hwf3hXMaXRSw72nhmjZnLG8bMAByrzKCttqjvWwUVVatIZVgyWHVo/sMj262YG3zAOPzpOThsT6lN0UbfZSHKKbkPEBe4ycn9a1vW8Igmt5sMUlum9Fa3yuMVVf9hNFu3CIg2IxJIMEgke30wP0pnq5XA3WcVHw2JekUa/JFH9BUPGRaByB7AEgH/lESf0W1d8PBej/ALm/zeQ/yLVMvhPR2t9V05+can+oNL1nfiHHR6oOSsYaZh1EQLW+ZHKp+BIqy0vhvVSe15enX8X2j/wqQo+e5vlXZwwqihVAVQLAAWAHwAwK90nUzj1GU3h/wrDowNu6RwNu97Fgt77VsAFX4ADoL3sKuaKKUm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Screen shot 2012-09-12 at 2.57.03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0564"/>
          <a:stretch>
            <a:fillRect/>
          </a:stretch>
        </p:blipFill>
        <p:spPr>
          <a:xfrm>
            <a:off x="251520" y="1772816"/>
            <a:ext cx="2160240" cy="49726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520" y="1844824"/>
            <a:ext cx="432048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2008" y="2060848"/>
            <a:ext cx="1907704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7504" y="3068960"/>
            <a:ext cx="154766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23528" y="4293096"/>
            <a:ext cx="108012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23528" y="5229200"/>
            <a:ext cx="144016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008" y="6165304"/>
            <a:ext cx="161967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95536" y="115484"/>
            <a:ext cx="8229600" cy="1153276"/>
          </a:xfrm>
        </p:spPr>
        <p:txBody>
          <a:bodyPr/>
          <a:lstStyle/>
          <a:p>
            <a:r>
              <a:rPr lang="en-US" dirty="0" smtClean="0"/>
              <a:t>SDS – dynamical model: frequency and Q dependence</a:t>
            </a:r>
            <a:endParaRPr lang="en-US" dirty="0"/>
          </a:p>
        </p:txBody>
      </p:sp>
      <p:pic>
        <p:nvPicPr>
          <p:cNvPr id="19" name="Picture 18" descr="micelle-IN5 QEN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204864"/>
            <a:ext cx="4308829" cy="3542581"/>
          </a:xfrm>
          <a:prstGeom prst="rect">
            <a:avLst/>
          </a:prstGeom>
        </p:spPr>
      </p:pic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783565149"/>
              </p:ext>
            </p:extLst>
          </p:nvPr>
        </p:nvGraphicFramePr>
        <p:xfrm>
          <a:off x="1691680" y="5877273"/>
          <a:ext cx="6161380" cy="432048"/>
        </p:xfrm>
        <a:graphic>
          <a:graphicData uri="http://schemas.openxmlformats.org/presentationml/2006/ole">
            <p:oleObj spid="_x0000_s59394" name="Equation" r:id="rId4" imgW="4150800" imgH="283320" progId="Equation.3">
              <p:embed/>
            </p:oleObj>
          </a:graphicData>
        </a:graphic>
      </p:graphicFrame>
      <p:pic>
        <p:nvPicPr>
          <p:cNvPr id="21" name="Picture 20" descr="micelle hwh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204865"/>
            <a:ext cx="4304966" cy="3600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874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Combined experimental and numerical studies of soft matter and biological systems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3400" y="3075236"/>
            <a:ext cx="7854950" cy="2297980"/>
          </a:xfrm>
        </p:spPr>
        <p:txBody>
          <a:bodyPr>
            <a:normAutofit/>
          </a:bodyPr>
          <a:lstStyle/>
          <a:p>
            <a:pPr marR="0">
              <a:lnSpc>
                <a:spcPct val="90000"/>
              </a:lnSpc>
            </a:pPr>
            <a:r>
              <a:rPr lang="fr-FR" dirty="0" smtClean="0"/>
              <a:t>Bachir Aoun, Eric </a:t>
            </a:r>
            <a:r>
              <a:rPr lang="fr-FR" dirty="0" err="1" smtClean="0"/>
              <a:t>Pellegrini</a:t>
            </a:r>
            <a:r>
              <a:rPr lang="fr-FR" dirty="0" smtClean="0"/>
              <a:t>, </a:t>
            </a:r>
            <a:r>
              <a:rPr lang="fr-FR" b="1" i="1" dirty="0" smtClean="0"/>
              <a:t>Mark Johnson</a:t>
            </a:r>
          </a:p>
          <a:p>
            <a:pPr marR="0">
              <a:lnSpc>
                <a:spcPct val="90000"/>
              </a:lnSpc>
            </a:pPr>
            <a:endParaRPr lang="fr-FR" b="1" i="1" dirty="0" smtClean="0"/>
          </a:p>
          <a:p>
            <a:pPr marR="0">
              <a:lnSpc>
                <a:spcPct val="90000"/>
              </a:lnSpc>
            </a:pPr>
            <a:r>
              <a:rPr lang="fr-FR" b="1" i="1" dirty="0" err="1" smtClean="0"/>
              <a:t>Computing</a:t>
            </a:r>
            <a:r>
              <a:rPr lang="fr-FR" b="1" i="1" dirty="0" smtClean="0"/>
              <a:t> for Science (CS)</a:t>
            </a:r>
          </a:p>
          <a:p>
            <a:pPr marR="0">
              <a:lnSpc>
                <a:spcPct val="90000"/>
              </a:lnSpc>
            </a:pPr>
            <a:endParaRPr lang="fr-FR" dirty="0" smtClean="0"/>
          </a:p>
          <a:p>
            <a:pPr marR="0">
              <a:lnSpc>
                <a:spcPct val="90000"/>
              </a:lnSpc>
            </a:pPr>
            <a:r>
              <a:rPr lang="fr-FR" dirty="0" err="1" smtClean="0"/>
              <a:t>January</a:t>
            </a:r>
            <a:r>
              <a:rPr lang="fr-FR" dirty="0" smtClean="0"/>
              <a:t> 2013</a:t>
            </a:r>
          </a:p>
        </p:txBody>
      </p:sp>
      <p:pic>
        <p:nvPicPr>
          <p:cNvPr id="4" name="Picture 2" descr="C:\Documents and Settings\johnson\My Documents\CS_ILL_pix_movs_graphics\ILL_graphics\Logo_C-la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341584"/>
            <a:ext cx="4211960" cy="15164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539552" y="836315"/>
            <a:ext cx="8229600" cy="1152525"/>
          </a:xfrm>
        </p:spPr>
        <p:txBody>
          <a:bodyPr/>
          <a:lstStyle/>
          <a:p>
            <a:r>
              <a:rPr lang="en-GB" sz="7200" dirty="0" smtClean="0"/>
              <a:t>Conclusion...</a:t>
            </a:r>
          </a:p>
        </p:txBody>
      </p:sp>
      <p:sp>
        <p:nvSpPr>
          <p:cNvPr id="30724" name="AutoShape 4" descr="data:image/jpeg;base64,/9j/4AAQSkZJRgABAQAAAQABAAD/2wCEAAkGBhMRERUSExMTExUWGB0YGRgWGBseIBwiGBodGB4gHh0gHCYfHxwjHR0YIC8jJSkpLC0uHyIxNTwtNSYuLCsBCQoKDgwOGg8PGiwkHyQpLCwvLCkpLCksLC0sKSw1LCksKSwsLCksLCw0KSwsLC8pKSwsLCwsLDUpKSwsKSw0Kf/AABEIAKwAoAMBIgACEQEDEQH/xAAcAAACAwEBAQEAAAAAAAAAAAAABAMFBwYCAQj/xABGEAACAQMCBAMEBwUEBwkAAAABAgMAESEEEgUiMUEGE1EyQmFxBxQjUmKBkTNykqGxQ1OC0hUkVGODovAWJURzk7LB0dP/xAAaAQADAQEBAQAAAAAAAAAAAAAAAgMEAQUG/8QAKREAAwABAwIEBgMAAAAAAAAAAAECEQMhMRJBBGGR8BMiUXGx4UKB0f/aAAwDAQACEQMRAD8A3GiiigAooooAKKX1vEI4V3yuka+rED8s9T8Ko9R4w3YghZ/xyXjX9CC5/h/Sg6lk6Sis7HH9XJJLG85QqRiJFUFWF1ILbmGQynm6qajk02/23ll/fkcj+G4X+VN0jrTZ3uo4vBGdrzRI3ozqD+hNKnxXo/8Aa9N/60f+asz1Hkwaix8mJXiFgdii8bm+MC5Eg/T4UweN6f8A2iAf8VP81Mo8w6PM0M+LdELf61p8/wC9T+t7U1pOMQS/s5opP3HVv6E1kfFOLQl4LTwkCS5IkXFkbJ5sZtmmA8E39zL/AAP+vWmWlnuHQbBRWM8RhEUTGO8bNZFMbMnM52g8hHS9/wAqtNHxrVRW8vUSED3ZbSDHxPN/zV34NdhXODUqK4XTfSI6LeeBWAFy8T2wMklH6AD0dq6XgfifT6wXifmtcow2uAbZKnNsjPSpVFTyjmC1ooopTgUUUUAFFFFABXP8R8SEkx6azMDZpTlEPcC3tuPujA7kdK++JJvNI0ilhvG6UqSCI72sGGQzkFR8A57Vzv176n9jObKABDIF/aAYCbVH7YfdUcwyO4Ct9hpWeRfW6cwTLO7NKr2R3k5mRibKwNuVGNlZVsoO02619fjaElYladgbHygNoPxckIPlckelTHQvqf24KRHpBfLD1lIOf3Bgdy3QJx68aY/V5WN1/ZWBJkTtYAEs622tYejGwa9dTLIS4pDPvSdmWEXETCIbmCyEWJd1Kmz26ILbmzmmf9CofbeWT9+RrfopAqTVCXUo0flrFG6lSZcsQcG0amwPoWbHoaR4foTKlpppmdWKON+1bobdEC4Is3frVEdPHENDDA8LrHHGN5RiAq4dDbce/MF61MOMadcedCvykQfyvUXGeEwxwtIsSBkKvutc2Vl3czXa22/epm1kCdXhTb+JBb+eKpICGu41AZYbTxGzOSRIuPs2XPNjLAVOYIJRuKwyX7lUYH87Gl9XxWFtRF9tEQI5f7RT1MQt162v+hpl+GwP1iiY/uLf9bXqsilbq+FRedHGqbAAZG2My9OVMA2vckg/hNTnSSr7E24ekq7v+YbW/XdS2k4ajPK6F4+bYhRz0jFjg3Ft+/FrVJqJZoVZyySqouQw2N+RW6k9gNq3JqsrCEYpxLXsSIpI9q4eRkO9dtztBwGAZhnl6A1YAq4Vgb2yrKcj4qwNx8waS4ZqbEiQFJnJZlbv6BT0YKthj87XrzxGIRc8d0kY2Cr0kPoy9DjJbBAub1aVt9SbZ1nCvpEl07rFPfUIRcsB9oijG42w47dAxzbd0GkabUpIiyIwdGAKspuCD0INYPw1rM4f9re7/HqFK/gtgemb5vXR+GPF50UqQud0MzhdvdGY23r+C5G8dBfcM3DQ1vC/L1z6CK98GtUUUV544UUUUAcPDrngk1Ek4Bjadx5wHsbSFVZB2ULtAcY+9bqfkmiXWyOXuYYrxx2Nrv78ikdCuEUjoQ57in4eKRw6qXSyny3kcyR7xyyK4AO1uhIIIK4PTreqjg2lfS6fdFeSFGlDw+9GElcXi7W2gExnHdbeyYvk4q7Mik4nMkv1SyNORuWQkBCmedgCDvwQY162JFlyPU/h+y+YrbtSDuEr2uxAPKbezEQSu0YF75IuWOEaOPV6bzmIZp2E25DlCAAgU+60a7V+e6+CRVZpJX1L+TqGGwbgoUFRqQjbWf4ICLGMd8nlIBZMsmGl8QGdA2niZ74JchUUjBBbO4g45Aw+NIzaCRdQDJMwE/UQ8gDoosL3LHcgbNxcqPW1WHGtQmjkEo9iWyvGlr3UAK6g2FgLI2QANpxtN4eJ6PU6iMjlgI5kUcz7lyt39lBfB2hjYnIqqY55m8OQMjKUDXVl3OS5G4EXG4nOaW4Y0TQxuViUlFY2VRY2F+3Y3qbR8NhmRZD5ku9QbSuzfkQTa4NwRbqDSnDtBCodGjhukrrcol/aLDqL9Gt+VVk6RyaqJ9SFDRMBC2AVIO51/wAn/WK+a7QwJG8vkx8gJ5VCm46C6gZJsPzr0+mhOoYFIiPKjxtUj25r4ta+BSvFOEw7o4xGq723HZdeVBuPS3fYPgSKsuBWGk4OY41CSyKwA3Z3KT3O1r9Tc4IOaU1epkMgR1DpEQzmIHqcqChJPLhiAWOV+NNa3zIFLrKX7BJAG3EmwUMLMCT3O635VFoJ/L+yk5ZCSSScOepKt0P7vUC3zrRK3JNkuplieHexV4xm/Xp0tbO7sO96q4FaN1kluQ42ruNzFnCse+7F29QAbixom05lbz4wAFIKjoJT95vyuFPUdehAHufiKyLsQB2YWKsMKOh3jtbPL1NvTNaYnLy+exnuj1xOazLtzMDuQD+e78B6H8rZApbTxb4y7ElpUF29NwvZfQC/T8+ua8aEiONmdshirOxydpsLn92wt+nWlOHrJqNkEXKHconUFi7m1/uooNzbNl7d9Uyl8z+mfsZLvO3mfobw7xP6xpYZsXdFLW7NazD8muKsaT4RwtNNBHBGLJGoUfkOp+J6n4mnK+YZ6IUUUUAVfiDgSauLYwXcMoWFwD6Ed1IwR6dLEAjiNBxKXRyGLy/Mhd7PEWvJDI5yu5jzxv1Qta97XyorS6p/EHhPT61bSod1rCRDtdb+jDNr5sbj4UrnIlTndHFIn/dp1Glfy5o4RHMPUxL5RMi9UlUAsGtuHQhhintbNCdKybGjk0wUJFgSRv7EW05B3EhQ2VYE3vkVSeIvCmq0zPK2+eJ0MU08AtKUKlN0sPSVlGCVvuXNlKhh8l8TR62OLzCqTwzxBdRFtZWDtt3C45dxNzHIAAVYe0uEaaBU1sy24VpbNJHqQG1LD7QnKvGcDy8D7LNivUH2rkgmt0XEZN500O1lW/lzSFirICAQoGZGjJCEggdM3vVjx1H1DxaKYCGZmZhMtirKi8xjub3YlFaM52seo5qX4lqB5YiZRHqoSPKRBhmsQvljF4WG5TnlG69it6aWaJrJXw8ICyyRSySOG+1UbiincbONikDDkHvh165NRxcIhTUSqYYrEI6kqDhgUPW/vIx/OvWuEs0Q1LuU8ljujiuGUA7ZVZ/aJC83LtBsDnBrxqeBwjUR/Z7w6SLdiW5gVcZJOdokq8jkEXDYW1E48qIgCMYRfuk3wMdf5UsvC0M8hTdH5YEY2MRn23wcd0FiCOWmE4VAJJyYkVUZc2tYCJS3S2Op/Wq6KBooY2jd0klIIQnct5CWyGyNq9SpB5a0whGEkspkufto4SRhQG3EZNvZfaCRjbknrYUamVNVeMc0I/aH7xHuZyLHLdCOnraJNSyBdKBtlt7YIIINyzDv5hNzYjqScgUpPKEkCQHarHy3YdAQOoJ/tLCzHPUXuRWzTkzXeCVdc4J06kM6++bYW2CR3cXtbp3PW1KDULC8iAMzNtYC+TddpZmPTKkk/EAelKz69Vb7JgiJGQZD+JgRtv7THaxub9b57r+H+EariDPFo4WbcbySvhQDgAufh8yc2HppdxpJO378v9MTdajxK9+Z4ectZstLK32aICSN1huVepYjIPXp8q176OPo9lgdNXqbRsqkRwDJQEAXduhe1xYYF+pPS28CfRpBw4ea322pYc0rdr9QgPQfHqfgLAdnXm+I8bVrojZfkvpeHUvqrd/gKKKK881BRRRQAUUUUAFcd4v+i7Sa8M9jp52BBmhwWv1Ei4EgNh1z8a7GigD85eJuF8Y4SEEx+uaWO+1yC6qGABBOJIyMEcwANipuMJaT6XGYh9SjtJGm2GWNhdcktvU4cONit0uFHfmr9MOgIIIBBwQe96zTxt9Bul1ZaXSkaSY5sB9m3Xqvuk4yuPgSb1zB1HDTfSrA8gdEkh8xbT8qOLjAKqWF2tdbti224O0UjH4r0JESsdQ5jksDIbjy7FRjzNoIUgWAAxXJeJfB+r4bJs1MTICeVxlHt3Vhg9sGxzkCqtZSe/8A1+tc6nJqhTR38/HdAySAEqXlsLBwQh2g+yTi24W+NQTeMkWUspkmVQVQSWBFwCW3dTkAcwJt3yRXEL1+XypnS6aSVxHFG8jt0RAST8hY/wBKZa9rgq9HTxll7rfFe5AqoQd29pCTuZvUEAbccuDgY+NR6SbV8QkSDTQb9uRGiiw9CxY7QM+9YV33g/6AZH2y8Qfyxe/kRkFj8GcYH+G5+I7bNwfgcGkjEWniSJB2UdfiT1J+Juar8fVf8vQx2tLtPqZh4T+gpQwm4lJ573v5KE7PhubBb5Cw7ZGK1fR6KOFFjiRY0UWVVAAA+AGKmoqbbbyyYUUUVwAooooAKKKKACiiigAooooAKKKi1WrSJGkkdURRdmYgAAdyTgUAedboY5kMcqJIjYKuoIPzBxWJfSP9C+n00b6rSzpp1Av5Mz8pPpG5u249lN7nuO1/4q+m5FLRcPQTuOsrgiMfujDP6XwDi264rN9bDqdc6TzzPLIwG1ibAbiFG0CyqAScAC9n+6TVVpNrLBVvse/o9+jI8RkImmGnCnMf9swsDdVIwmSN+cg4xX6A8M+DtJw+MJpoVTFmc5d/izHJ+XT0AGKwDT8GflYSOCOZX3EFcCQEEezZWDY7K5N8Cu88OfSZqtMm3VI2piBZd62EiiPBvchZAvc3BA5jdbO0cYHuqfJrtFIcH47Bq03wSLIAbG1wVPSzKQGU4OCBT9dECiiigAooooAKKKKACiiigAooooAK+MwAuTYDuaQ45x6DRxGbUSLGg7nqT6KOrMfQZrC/HX0jajiW6GMPBpiQgjGZJSc85HRQMlAfQEntXT0q1H8ol2o5NA8V/TNptOxh0o+uTC99ptGm0XJaTobfhv3uR0OS8W47quJvG+rmYqeZI0WyYIwkfvMSRzNf9BhWLhqpEXODcKkYsPYcBrnoehJJ5R36Cr/UQyIyOG3zm42AEhUtzWGPZO03uCxAHcCvRjw8aSy9379/X7EOqtTyQlodAqO0bny7faE77lFK3IHrLa+ewyO17jQcLs67S0JIaZlW1kAska7CCu7JN7XurV602ljmCRId8YPmyOepb3QSLEOTcm1iAtsXFSrp3EeplSZgoDKN4DkiJW964PtF7Xv1zep6jya9OcHnScJZo0BeRydNFMiDaoJjAVkJUbsoyJ1HtG96f1umQRGONVfzk/1dSDaVGGIza214d+5XuCqmxwGFel0U0b6cGcLcGG6RgWGy4A3FvejQC4pvQcHRTNECRKtpYpSbsoJLfABVkDgqAFIP4qwWi2BDU8GMbRT6ebyGZzGdT7FnAwmoTor7xtZrFWBuwJsW6ThX0ovDI2n4hGUZCQ0yDGALllHbNyyXFskLZttfop21Uo1UUSnysTJfllfaUIU9DsRm2ucNuVTgXA+kSUahdOpm05SM25i8Eu1wGiHtDYBFujwwGF6bTHLRBy1walpNYkqCSN1dGFwykEH5EVNWJRQ6nRCLU6GRis6F7BdwHljmSWMWDleazIA21Gxjm0vwf4uXWx2YKk6i7IDcW+8p7r0HwPzBLJ5FTydFRRRXRgooooAKKKKACo9RqFjVndgqqCzE4AAFyT8AKkrgPpa1TGKHTBiqSlmktgssWzlv2BZ1J+VU04epSldxarpWTMfGniV+I6syqp8uMhU3DCgsAtx3Yk72Az0U4WldLoxBKEQGRzGLX97c7XJPuqNufn3Jr4hHlRxoBcyBu+0KZCAWI6A8tvX+YtfJ+rMJCxIblkY/C5Q+gAO5bfir3ZxCSntj+v2YlLp5ZBoYVjRw43ybmQjru3ksFQHopDXt8yel6a0En1YETC8hAs4zv2iyov4h02n2id3c2+w6SQv9aCjfawjIHs+voJLX/I7T60zCy6p7WvFHllYW5zeysp6bRc2Pcj0NZ7r9GyJBuHCKJ5mLLNYu5jNrt2W2VYA2UXBPyvXvV6WeLSOm+Jh5ZU3RgbuNrWIbJLMTcivmp0BDxRxSGzNuKPdlAj5/XeBcKLXtkUxxNp/KYMkTAsgursv9onYq367sVks0In4mdQEEhaBdjo2Fc2swF8tawBJPyqbiXDduyaaRpVVrOpAVNjEBrqOoDBHsxI5L2o1izyxuhiiUOrL+2ONwIv8AsbXF79al00cupiVpJFRJEBKRIL2dbkFnv2Njis9FBni2vGlkEqDcxXa8S9WRQSGx7Ow35jjaWGbAU1BE+kU6kOJN15NSvuuLX3R9lZFAC9mUAHNiFfD4SKKTdZWjYrLI5y1rFWZmyboVOT8rdKg4c3mSJpzuGluzxblt5m3aRHnPlqdzrcDcAAMIbwpCtDOn0m3SafVwsPN3pKyXsskkkm1wfuSDzHQsM4swawso2mRX1E+mvp9RBKszBx0SU3k3pcg7D5h3L1Q9SCKe4tePUJ5YZ13ieeJRfCE2kUf3jNjaPbCk9Vy9qdKur1IeOS23TAo62IYTyMLMpw8ZEJBQ+p6HNT4I1B1nBOKNMrLKgjljIV1DBhkAhkPUowNxcA9QRirKs/8AC/G9kkCScr82lYm9pREzCN0Y+1tIZSDzDeSbixOgVRPIqCiiiunQooooAKyX6T9U769Yo+qQrdiMIXdiT8SQqWHwzitargvpL4ftaHUjveF/5uh/I71/xj0rR4WunVTEtZnBnHDNAn1dobWN2Rj1JIwG+dtpHpj0r1oI/ra3cAohsQD7Tr1ODhQcr64PYVHqCDMVuVifaJWzYNawW46bxtBPbHdhVnqNAQRJFtVwACvQOo6KbdLdmtj5Yr06fZdhZXcgn1r6cbX5r4jckDcSbBXPQH8XQgE9RanYuCoFF77x1kU7WJJuTcepzY3FLcPlXUSsTYCIFdjEX3HDEj0HsA5HtfCmn0AjG6J/KAyVIulhk8pI2j90ioN5+xeUQ6NJvOdgUlEYEYL3Q5s7ZUEX9gHHu1JxLVy7UDQNmWMcrowNnB7lT27gCjhU0yRKWg3F7yEpIt7vzWKuEtYEDqeletbxQXi3JMh81TmNj0BJsVuD+RNZ3wURZjXyH/w838UP/wCtQcHacxeWixxBHdLsS7e2SLKtlFgQPaaphxYHpHqD/wAF/wD6pfh+tkEs6JA5JZZPtCIwAy7Sc3fLI3RTUqHJf9GBNTHJKxm8zkO4AKHGYyEAtjnW5uRuFiKseMagPeGO7zCzLtI+zYZV2bIWxzm5IxY3pLV8MmmQq8wS+VES2swyp3MS2GscW6U7wzVxR6VZLLCvvDrZ77WBOSz7gRfLN1zepNAT8C1CrFLJKwWUOzagk9CMi3+7CbSv4fjeoeG+Zp2fWbG8uYgvCou0agna4Hd+ZndB97HMp3Ia1JHYakxlYV274zffKqNvDMowPLPMqG7HmBtfbV1xHUecV08bXEi75HU+zE3oR3kyqn03HtU2hGj1polk0ERIB3ypIvexk1QcEEdCFY2YWNd9XAafQGPUQQwgeU8ocxjpH5V3LIOgQnYCvQEgjqQe/olEnsFFFFMcCiiigAqs8ScG+t6aSDdsZhyva+1gdytbvYgVZ0UJ4AxQ8NEO7TOm1kw6tm+73r+8r5O62c9CCBW6qZtOuzddWO2Nzkp67+5VRdg3wsfU7D4p8Mrq0upCTJ7Dkfqrdyh7+nUZFZhFo3SdxOvlSqCqRsc7RbcynowY2yOwW9rkV6MayucdwSPo4ZE0aKArKo5GByPiHGbnqSDmlOJQyqojDiYSsEs3K9jlua20jaGGQOvXtTcnDACWiYxMcnbYqfmhwfmLH40tFqZPrA3xlhEpzFkXkwDtNmB2hhbm9rrRWyKFieJlb7oJl+O0P/7GaldRxWIywfaAbXLHddbWje3tAd6a/wBMxD2iYz/vFZf5kBf518+sLJPBtZXA8xrqQ3RNvbHv/wBPWpPgcYHHIO0gPyDH+iml14sg1KlRJJviZdqRtcmNgy9QB0eXPSrCXWxphpEU/idR/U1X63jMIeFxPEdsljZ1Y2dWQ4BJ7ipvgYsfM1EnRY4R6ud7fwqQg/ib5VDwzQLHqiHJkZwZI2a2GwJQqjlUm6NcC5BYXsKmPE2f9lC7D7z/AGa/zBe3yU0nxPQzMnmO+Y+cRwgrcC4dd995LIWGNtyR0qbBltPxMsxjgAdxhmN9iH8RHtN+Bc+pXrUPB1XROYnYbJLushAFioLMhtgKFBZAMBQw93Lkc0UcabANjACNYxfdcXARR1uM4+Z71b8O8KtKVk1QAVWDLCDfKm6tIw6sDnaOUd91TYtNIf8ADPDyAdRIpEkoFgRlEGVW3Ym+5vibe6KvKKKCAUUUUAFFFFABRRRQAUrxDhkWoTy5UWRetmHQ+oPUEdiLEU1RQBw3FPATpdtM+8f3Upz/AIZP/hwf3hXMaXRSw72nhmjZnLG8bMAByrzKCttqjvWwUVVatIZVgyWHVo/sMj262YG3zAOPzpOThsT6lN0UbfZSHKKbkPEBe4ycn9a1vW8Igmt5sMUlum9Fa3yuMVVf9hNFu3CIg2IxJIMEgke30wP0pnq5XA3WcVHw2JekUa/JFH9BUPGRaByB7AEgH/lESf0W1d8PBej/ALm/zeQ/yLVMvhPR2t9V05+can+oNL1nfiHHR6oOSsYaZh1EQLW+ZHKp+BIqy0vhvVSe15enX8X2j/wqQo+e5vlXZwwqihVAVQLAAWAHwAwK90nUzj1GU3h/wrDowNu6RwNu97Fgt77VsAFX4ADoL3sKuaKKUm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1367" y="2348880"/>
            <a:ext cx="87611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GB" sz="2800" dirty="0" smtClean="0"/>
              <a:t>BR – MD shows apparent high mobility of </a:t>
            </a:r>
            <a:r>
              <a:rPr lang="en-GB" sz="2800" dirty="0" err="1" smtClean="0"/>
              <a:t>iso</a:t>
            </a:r>
            <a:r>
              <a:rPr lang="en-GB" sz="2800" dirty="0" err="1" smtClean="0"/>
              <a:t>leucine</a:t>
            </a:r>
            <a:r>
              <a:rPr lang="en-GB" sz="2800" dirty="0" smtClean="0"/>
              <a:t> residues is due to one residue not constrained by the membrane</a:t>
            </a:r>
            <a:endParaRPr lang="en-GB" sz="2800" dirty="0" smtClean="0"/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GB" sz="2800" dirty="0" smtClean="0"/>
              <a:t>DMPC – MD establishes the link between structural and dynamical transitions when the pure liquid phase is formed.</a:t>
            </a:r>
            <a:endParaRPr lang="en-GB" sz="2800" dirty="0" smtClean="0"/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GB" sz="2800" dirty="0" smtClean="0"/>
              <a:t>Micelles – MD suggests that the ‘heavy’ head groups have large MSD’s due to rough micelle surface and contact with water molecules.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AutoShape 4" descr="data:image/jpeg;base64,/9j/4AAQSkZJRgABAQAAAQABAAD/2wCEAAkGBhMRERUSExMTExUWGB0YGRgWGBseIBwiGBodGB4gHh0gHCYfHxwjHR0YIC8jJSkpLC0uHyIxNTwtNSYuLCsBCQoKDgwOGg8PGiwkHyQpLCwvLCkpLCksLC0sKSw1LCksKSwsLCksLCw0KSwsLC8pKSwsLCwsLDUpKSwsKSw0Kf/AABEIAKwAoAMBIgACEQEDEQH/xAAcAAACAwEBAQEAAAAAAAAAAAAABAMFBwYCAQj/xABGEAACAQMCBAMEBwUEBwkAAAABAgMAESEEEgUiMUEGE1EyQmFxBxQjUmKBkTNykqGxQ1OC0hUkVGODovAWJURzk7LB0dP/xAAaAQADAQEBAQAAAAAAAAAAAAAAAgMEAQUG/8QAKREAAwABAwIEBgMAAAAAAAAAAAECEQMhMRJBBGGR8BMiUXGx4UKB0f/aAAwDAQACEQMRAD8A3GiiigAooooAKKX1vEI4V3yuka+rED8s9T8Ko9R4w3YghZ/xyXjX9CC5/h/Sg6lk6Sis7HH9XJJLG85QqRiJFUFWF1ILbmGQynm6qajk02/23ll/fkcj+G4X+VN0jrTZ3uo4vBGdrzRI3ozqD+hNKnxXo/8Aa9N/60f+asz1Hkwaix8mJXiFgdii8bm+MC5Eg/T4UweN6f8A2iAf8VP81Mo8w6PM0M+LdELf61p8/wC9T+t7U1pOMQS/s5opP3HVv6E1kfFOLQl4LTwkCS5IkXFkbJ5sZtmmA8E39zL/AAP+vWmWlnuHQbBRWM8RhEUTGO8bNZFMbMnM52g8hHS9/wAqtNHxrVRW8vUSED3ZbSDHxPN/zV34NdhXODUqK4XTfSI6LeeBWAFy8T2wMklH6AD0dq6XgfifT6wXifmtcow2uAbZKnNsjPSpVFTyjmC1ooopTgUUUUAFFFFABXP8R8SEkx6azMDZpTlEPcC3tuPujA7kdK++JJvNI0ilhvG6UqSCI72sGGQzkFR8A57Vzv176n9jObKABDIF/aAYCbVH7YfdUcwyO4Ct9hpWeRfW6cwTLO7NKr2R3k5mRibKwNuVGNlZVsoO02619fjaElYladgbHygNoPxckIPlckelTHQvqf24KRHpBfLD1lIOf3Bgdy3QJx68aY/V5WN1/ZWBJkTtYAEs622tYejGwa9dTLIS4pDPvSdmWEXETCIbmCyEWJd1Kmz26ILbmzmmf9CofbeWT9+RrfopAqTVCXUo0flrFG6lSZcsQcG0amwPoWbHoaR4foTKlpppmdWKON+1bobdEC4Is3frVEdPHENDDA8LrHHGN5RiAq4dDbce/MF61MOMadcedCvykQfyvUXGeEwxwtIsSBkKvutc2Vl3czXa22/epm1kCdXhTb+JBb+eKpICGu41AZYbTxGzOSRIuPs2XPNjLAVOYIJRuKwyX7lUYH87Gl9XxWFtRF9tEQI5f7RT1MQt162v+hpl+GwP1iiY/uLf9bXqsilbq+FRedHGqbAAZG2My9OVMA2vckg/hNTnSSr7E24ekq7v+YbW/XdS2k4ajPK6F4+bYhRz0jFjg3Ft+/FrVJqJZoVZyySqouQw2N+RW6k9gNq3JqsrCEYpxLXsSIpI9q4eRkO9dtztBwGAZhnl6A1YAq4Vgb2yrKcj4qwNx8waS4ZqbEiQFJnJZlbv6BT0YKthj87XrzxGIRc8d0kY2Cr0kPoy9DjJbBAub1aVt9SbZ1nCvpEl07rFPfUIRcsB9oijG42w47dAxzbd0GkabUpIiyIwdGAKspuCD0INYPw1rM4f9re7/HqFK/gtgemb5vXR+GPF50UqQud0MzhdvdGY23r+C5G8dBfcM3DQ1vC/L1z6CK98GtUUUV544UUUUAcPDrngk1Ek4Bjadx5wHsbSFVZB2ULtAcY+9bqfkmiXWyOXuYYrxx2Nrv78ikdCuEUjoQ57in4eKRw6qXSyny3kcyR7xyyK4AO1uhIIIK4PTreqjg2lfS6fdFeSFGlDw+9GElcXi7W2gExnHdbeyYvk4q7Mik4nMkv1SyNORuWQkBCmedgCDvwQY162JFlyPU/h+y+YrbtSDuEr2uxAPKbezEQSu0YF75IuWOEaOPV6bzmIZp2E25DlCAAgU+60a7V+e6+CRVZpJX1L+TqGGwbgoUFRqQjbWf4ICLGMd8nlIBZMsmGl8QGdA2niZ74JchUUjBBbO4g45Aw+NIzaCRdQDJMwE/UQ8gDoosL3LHcgbNxcqPW1WHGtQmjkEo9iWyvGlr3UAK6g2FgLI2QANpxtN4eJ6PU6iMjlgI5kUcz7lyt39lBfB2hjYnIqqY55m8OQMjKUDXVl3OS5G4EXG4nOaW4Y0TQxuViUlFY2VRY2F+3Y3qbR8NhmRZD5ku9QbSuzfkQTa4NwRbqDSnDtBCodGjhukrrcol/aLDqL9Gt+VVk6RyaqJ9SFDRMBC2AVIO51/wAn/WK+a7QwJG8vkx8gJ5VCm46C6gZJsPzr0+mhOoYFIiPKjxtUj25r4ta+BSvFOEw7o4xGq723HZdeVBuPS3fYPgSKsuBWGk4OY41CSyKwA3Z3KT3O1r9Tc4IOaU1epkMgR1DpEQzmIHqcqChJPLhiAWOV+NNa3zIFLrKX7BJAG3EmwUMLMCT3O635VFoJ/L+yk5ZCSSScOepKt0P7vUC3zrRK3JNkuplieHexV4xm/Xp0tbO7sO96q4FaN1kluQ42ruNzFnCse+7F29QAbixom05lbz4wAFIKjoJT95vyuFPUdehAHufiKyLsQB2YWKsMKOh3jtbPL1NvTNaYnLy+exnuj1xOazLtzMDuQD+e78B6H8rZApbTxb4y7ElpUF29NwvZfQC/T8+ua8aEiONmdshirOxydpsLn92wt+nWlOHrJqNkEXKHconUFi7m1/uooNzbNl7d9Uyl8z+mfsZLvO3mfobw7xP6xpYZsXdFLW7NazD8muKsaT4RwtNNBHBGLJGoUfkOp+J6n4mnK+YZ6IUUUUAVfiDgSauLYwXcMoWFwD6Ed1IwR6dLEAjiNBxKXRyGLy/Mhd7PEWvJDI5yu5jzxv1Qta97XyorS6p/EHhPT61bSod1rCRDtdb+jDNr5sbj4UrnIlTndHFIn/dp1Glfy5o4RHMPUxL5RMi9UlUAsGtuHQhhintbNCdKybGjk0wUJFgSRv7EW05B3EhQ2VYE3vkVSeIvCmq0zPK2+eJ0MU08AtKUKlN0sPSVlGCVvuXNlKhh8l8TR62OLzCqTwzxBdRFtZWDtt3C45dxNzHIAAVYe0uEaaBU1sy24VpbNJHqQG1LD7QnKvGcDy8D7LNivUH2rkgmt0XEZN500O1lW/lzSFirICAQoGZGjJCEggdM3vVjx1H1DxaKYCGZmZhMtirKi8xjub3YlFaM52seo5qX4lqB5YiZRHqoSPKRBhmsQvljF4WG5TnlG69it6aWaJrJXw8ICyyRSySOG+1UbiincbONikDDkHvh165NRxcIhTUSqYYrEI6kqDhgUPW/vIx/OvWuEs0Q1LuU8ljujiuGUA7ZVZ/aJC83LtBsDnBrxqeBwjUR/Z7w6SLdiW5gVcZJOdokq8jkEXDYW1E48qIgCMYRfuk3wMdf5UsvC0M8hTdH5YEY2MRn23wcd0FiCOWmE4VAJJyYkVUZc2tYCJS3S2Op/Wq6KBooY2jd0klIIQnct5CWyGyNq9SpB5a0whGEkspkufto4SRhQG3EZNvZfaCRjbknrYUamVNVeMc0I/aH7xHuZyLHLdCOnraJNSyBdKBtlt7YIIINyzDv5hNzYjqScgUpPKEkCQHarHy3YdAQOoJ/tLCzHPUXuRWzTkzXeCVdc4J06kM6++bYW2CR3cXtbp3PW1KDULC8iAMzNtYC+TddpZmPTKkk/EAelKz69Vb7JgiJGQZD+JgRtv7THaxub9b57r+H+EariDPFo4WbcbySvhQDgAufh8yc2HppdxpJO378v9MTdajxK9+Z4ectZstLK32aICSN1huVepYjIPXp8q176OPo9lgdNXqbRsqkRwDJQEAXduhe1xYYF+pPS28CfRpBw4ea322pYc0rdr9QgPQfHqfgLAdnXm+I8bVrojZfkvpeHUvqrd/gKKKK881BRRRQAUUUUAFcd4v+i7Sa8M9jp52BBmhwWv1Ei4EgNh1z8a7GigD85eJuF8Y4SEEx+uaWO+1yC6qGABBOJIyMEcwANipuMJaT6XGYh9SjtJGm2GWNhdcktvU4cONit0uFHfmr9MOgIIIBBwQe96zTxt9Bul1ZaXSkaSY5sB9m3Xqvuk4yuPgSb1zB1HDTfSrA8gdEkh8xbT8qOLjAKqWF2tdbti224O0UjH4r0JESsdQ5jksDIbjy7FRjzNoIUgWAAxXJeJfB+r4bJs1MTICeVxlHt3Vhg9sGxzkCqtZSe/8A1+tc6nJqhTR38/HdAySAEqXlsLBwQh2g+yTi24W+NQTeMkWUspkmVQVQSWBFwCW3dTkAcwJt3yRXEL1+XypnS6aSVxHFG8jt0RAST8hY/wBKZa9rgq9HTxll7rfFe5AqoQd29pCTuZvUEAbccuDgY+NR6SbV8QkSDTQb9uRGiiw9CxY7QM+9YV33g/6AZH2y8Qfyxe/kRkFj8GcYH+G5+I7bNwfgcGkjEWniSJB2UdfiT1J+Juar8fVf8vQx2tLtPqZh4T+gpQwm4lJ573v5KE7PhubBb5Cw7ZGK1fR6KOFFjiRY0UWVVAAA+AGKmoqbbbyyYUUUVwAooooAKKKKACiiigAooooAKKKi1WrSJGkkdURRdmYgAAdyTgUAedboY5kMcqJIjYKuoIPzBxWJfSP9C+n00b6rSzpp1Av5Mz8pPpG5u249lN7nuO1/4q+m5FLRcPQTuOsrgiMfujDP6XwDi264rN9bDqdc6TzzPLIwG1ibAbiFG0CyqAScAC9n+6TVVpNrLBVvse/o9+jI8RkImmGnCnMf9swsDdVIwmSN+cg4xX6A8M+DtJw+MJpoVTFmc5d/izHJ+XT0AGKwDT8GflYSOCOZX3EFcCQEEezZWDY7K5N8Cu88OfSZqtMm3VI2piBZd62EiiPBvchZAvc3BA5jdbO0cYHuqfJrtFIcH47Bq03wSLIAbG1wVPSzKQGU4OCBT9dECiiigAooooAKKKKACiiigAooooAK+MwAuTYDuaQ45x6DRxGbUSLGg7nqT6KOrMfQZrC/HX0jajiW6GMPBpiQgjGZJSc85HRQMlAfQEntXT0q1H8ol2o5NA8V/TNptOxh0o+uTC99ptGm0XJaTobfhv3uR0OS8W47quJvG+rmYqeZI0WyYIwkfvMSRzNf9BhWLhqpEXODcKkYsPYcBrnoehJJ5R36Cr/UQyIyOG3zm42AEhUtzWGPZO03uCxAHcCvRjw8aSy9379/X7EOqtTyQlodAqO0bny7faE77lFK3IHrLa+ewyO17jQcLs67S0JIaZlW1kAska7CCu7JN7XurV602ljmCRId8YPmyOepb3QSLEOTcm1iAtsXFSrp3EeplSZgoDKN4DkiJW964PtF7Xv1zep6jya9OcHnScJZo0BeRydNFMiDaoJjAVkJUbsoyJ1HtG96f1umQRGONVfzk/1dSDaVGGIza214d+5XuCqmxwGFel0U0b6cGcLcGG6RgWGy4A3FvejQC4pvQcHRTNECRKtpYpSbsoJLfABVkDgqAFIP4qwWi2BDU8GMbRT6ebyGZzGdT7FnAwmoTor7xtZrFWBuwJsW6ThX0ovDI2n4hGUZCQ0yDGALllHbNyyXFskLZttfop21Uo1UUSnysTJfllfaUIU9DsRm2ucNuVTgXA+kSUahdOpm05SM25i8Eu1wGiHtDYBFujwwGF6bTHLRBy1walpNYkqCSN1dGFwykEH5EVNWJRQ6nRCLU6GRis6F7BdwHljmSWMWDleazIA21Gxjm0vwf4uXWx2YKk6i7IDcW+8p7r0HwPzBLJ5FTydFRRRXRgooooAKKKKACo9RqFjVndgqqCzE4AAFyT8AKkrgPpa1TGKHTBiqSlmktgssWzlv2BZ1J+VU04epSldxarpWTMfGniV+I6syqp8uMhU3DCgsAtx3Yk72Az0U4WldLoxBKEQGRzGLX97c7XJPuqNufn3Jr4hHlRxoBcyBu+0KZCAWI6A8tvX+YtfJ+rMJCxIblkY/C5Q+gAO5bfir3ZxCSntj+v2YlLp5ZBoYVjRw43ybmQjru3ksFQHopDXt8yel6a0En1YETC8hAs4zv2iyov4h02n2id3c2+w6SQv9aCjfawjIHs+voJLX/I7T60zCy6p7WvFHllYW5zeysp6bRc2Pcj0NZ7r9GyJBuHCKJ5mLLNYu5jNrt2W2VYA2UXBPyvXvV6WeLSOm+Jh5ZU3RgbuNrWIbJLMTcivmp0BDxRxSGzNuKPdlAj5/XeBcKLXtkUxxNp/KYMkTAsgursv9onYq367sVks0In4mdQEEhaBdjo2Fc2swF8tawBJPyqbiXDduyaaRpVVrOpAVNjEBrqOoDBHsxI5L2o1izyxuhiiUOrL+2ONwIv8AsbXF79al00cupiVpJFRJEBKRIL2dbkFnv2Njis9FBni2vGlkEqDcxXa8S9WRQSGx7Ow35jjaWGbAU1BE+kU6kOJN15NSvuuLX3R9lZFAC9mUAHNiFfD4SKKTdZWjYrLI5y1rFWZmyboVOT8rdKg4c3mSJpzuGluzxblt5m3aRHnPlqdzrcDcAAMIbwpCtDOn0m3SafVwsPN3pKyXsskkkm1wfuSDzHQsM4swawso2mRX1E+mvp9RBKszBx0SU3k3pcg7D5h3L1Q9SCKe4tePUJ5YZ13ieeJRfCE2kUf3jNjaPbCk9Vy9qdKur1IeOS23TAo62IYTyMLMpw8ZEJBQ+p6HNT4I1B1nBOKNMrLKgjljIV1DBhkAhkPUowNxcA9QRirKs/8AC/G9kkCScr82lYm9pREzCN0Y+1tIZSDzDeSbixOgVRPIqCiiiunQooooAKyX6T9U769Yo+qQrdiMIXdiT8SQqWHwzitargvpL4ftaHUjveF/5uh/I71/xj0rR4WunVTEtZnBnHDNAn1dobWN2Rj1JIwG+dtpHpj0r1oI/ra3cAohsQD7Tr1ODhQcr64PYVHqCDMVuVifaJWzYNawW46bxtBPbHdhVnqNAQRJFtVwACvQOo6KbdLdmtj5Yr06fZdhZXcgn1r6cbX5r4jckDcSbBXPQH8XQgE9RanYuCoFF77x1kU7WJJuTcepzY3FLcPlXUSsTYCIFdjEX3HDEj0HsA5HtfCmn0AjG6J/KAyVIulhk8pI2j90ioN5+xeUQ6NJvOdgUlEYEYL3Q5s7ZUEX9gHHu1JxLVy7UDQNmWMcrowNnB7lT27gCjhU0yRKWg3F7yEpIt7vzWKuEtYEDqeletbxQXi3JMh81TmNj0BJsVuD+RNZ3wURZjXyH/w838UP/wCtQcHacxeWixxBHdLsS7e2SLKtlFgQPaaphxYHpHqD/wAF/wD6pfh+tkEs6JA5JZZPtCIwAy7Sc3fLI3RTUqHJf9GBNTHJKxm8zkO4AKHGYyEAtjnW5uRuFiKseMagPeGO7zCzLtI+zYZV2bIWxzm5IxY3pLV8MmmQq8wS+VES2swyp3MS2GscW6U7wzVxR6VZLLCvvDrZ77WBOSz7gRfLN1zepNAT8C1CrFLJKwWUOzagk9CMi3+7CbSv4fjeoeG+Zp2fWbG8uYgvCou0agna4Hd+ZndB97HMp3Ia1JHYakxlYV274zffKqNvDMowPLPMqG7HmBtfbV1xHUecV08bXEi75HU+zE3oR3kyqn03HtU2hGj1polk0ERIB3ypIvexk1QcEEdCFY2YWNd9XAafQGPUQQwgeU8ocxjpH5V3LIOgQnYCvQEgjqQe/olEnsFFFFMcCiiigAqs8ScG+t6aSDdsZhyva+1gdytbvYgVZ0UJ4AxQ8NEO7TOm1kw6tm+73r+8r5O62c9CCBW6qZtOuzddWO2Nzkp67+5VRdg3wsfU7D4p8Mrq0upCTJ7Dkfqrdyh7+nUZFZhFo3SdxOvlSqCqRsc7RbcynowY2yOwW9rkV6MayucdwSPo4ZE0aKArKo5GByPiHGbnqSDmlOJQyqojDiYSsEs3K9jlua20jaGGQOvXtTcnDACWiYxMcnbYqfmhwfmLH40tFqZPrA3xlhEpzFkXkwDtNmB2hhbm9rrRWyKFieJlb7oJl+O0P/7GaldRxWIywfaAbXLHddbWje3tAd6a/wBMxD2iYz/vFZf5kBf518+sLJPBtZXA8xrqQ3RNvbHv/wBPWpPgcYHHIO0gPyDH+iml14sg1KlRJJviZdqRtcmNgy9QB0eXPSrCXWxphpEU/idR/U1X63jMIeFxPEdsljZ1Y2dWQ4BJ7ipvgYsfM1EnRY4R6ud7fwqQg/ib5VDwzQLHqiHJkZwZI2a2GwJQqjlUm6NcC5BYXsKmPE2f9lC7D7z/AGa/zBe3yU0nxPQzMnmO+Y+cRwgrcC4dd995LIWGNtyR0qbBltPxMsxjgAdxhmN9iH8RHtN+Bc+pXrUPB1XROYnYbJLushAFioLMhtgKFBZAMBQw93Lkc0UcabANjACNYxfdcXARR1uM4+Z71b8O8KtKVk1QAVWDLCDfKm6tIw6sDnaOUd91TYtNIf8ADPDyAdRIpEkoFgRlEGVW3Ym+5vibe6KvKKKCAUUUUAFFFFABRRRQAUrxDhkWoTy5UWRetmHQ+oPUEdiLEU1RQBw3FPATpdtM+8f3Upz/AIZP/hwf3hXMaXRSw72nhmjZnLG8bMAByrzKCttqjvWwUVVatIZVgyWHVo/sMj262YG3zAOPzpOThsT6lN0UbfZSHKKbkPEBe4ycn9a1vW8Igmt5sMUlum9Fa3yuMVVf9hNFu3CIg2IxJIMEgke30wP0pnq5XA3WcVHw2JekUa/JFH9BUPGRaByB7AEgH/lESf0W1d8PBej/ALm/zeQ/yLVMvhPR2t9V05+can+oNL1nfiHHR6oOSsYaZh1EQLW+ZHKp+BIqy0vhvVSe15enX8X2j/wqQo+e5vlXZwwqihVAVQLAAWAHwAwK90nUzj1GU3h/wrDowNu6RwNu97Fgt77VsAFX4ADoL3sKuaKKUmFFFFABRRRQ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IMG_16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4111"/>
            <a:ext cx="9144000" cy="68297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608" y="2564904"/>
            <a:ext cx="7457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latin typeface="Lucida Calligraphy" pitchFamily="66" charset="0"/>
              </a:rPr>
              <a:t>Thank you for your attention</a:t>
            </a:r>
            <a:endParaRPr lang="en-US" sz="3600" dirty="0">
              <a:latin typeface="Lucida Calligraphy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53276"/>
          </a:xfrm>
        </p:spPr>
        <p:txBody>
          <a:bodyPr/>
          <a:lstStyle/>
          <a:p>
            <a:r>
              <a:rPr lang="en-GB" dirty="0" smtClean="0"/>
              <a:t>Apo/</a:t>
            </a:r>
            <a:r>
              <a:rPr lang="en-GB" dirty="0" err="1" smtClean="0"/>
              <a:t>holo</a:t>
            </a:r>
            <a:r>
              <a:rPr lang="en-GB" dirty="0" smtClean="0"/>
              <a:t> </a:t>
            </a:r>
            <a:r>
              <a:rPr lang="en-GB" dirty="0" err="1" smtClean="0"/>
              <a:t>myoglobin</a:t>
            </a:r>
            <a:endParaRPr lang="en-US" dirty="0"/>
          </a:p>
        </p:txBody>
      </p:sp>
      <p:pic>
        <p:nvPicPr>
          <p:cNvPr id="12290" name="Picture 2" descr="http://themedicalbiochemistrypage.org/images/myoglobi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49084"/>
            <a:ext cx="5436096" cy="5408916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 b="50142"/>
          <a:stretch>
            <a:fillRect/>
          </a:stretch>
        </p:blipFill>
        <p:spPr bwMode="auto">
          <a:xfrm>
            <a:off x="4095750" y="2564904"/>
            <a:ext cx="5048250" cy="4293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53276"/>
          </a:xfrm>
        </p:spPr>
        <p:txBody>
          <a:bodyPr/>
          <a:lstStyle/>
          <a:p>
            <a:r>
              <a:rPr lang="en-GB" dirty="0" smtClean="0"/>
              <a:t>Apo/</a:t>
            </a:r>
            <a:r>
              <a:rPr lang="en-GB" dirty="0" err="1" smtClean="0"/>
              <a:t>holo</a:t>
            </a:r>
            <a:r>
              <a:rPr lang="en-GB" dirty="0" smtClean="0"/>
              <a:t> </a:t>
            </a:r>
            <a:r>
              <a:rPr lang="en-GB" dirty="0" err="1" smtClean="0"/>
              <a:t>myoglobin</a:t>
            </a:r>
            <a:r>
              <a:rPr lang="en-GB" dirty="0" smtClean="0"/>
              <a:t> (whole molecule)</a:t>
            </a:r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 b="50172"/>
          <a:stretch>
            <a:fillRect/>
          </a:stretch>
        </p:blipFill>
        <p:spPr bwMode="auto">
          <a:xfrm>
            <a:off x="864096" y="1536509"/>
            <a:ext cx="7308304" cy="5276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53276"/>
          </a:xfrm>
        </p:spPr>
        <p:txBody>
          <a:bodyPr/>
          <a:lstStyle/>
          <a:p>
            <a:r>
              <a:rPr lang="en-GB" dirty="0" smtClean="0"/>
              <a:t>Apo/</a:t>
            </a:r>
            <a:r>
              <a:rPr lang="en-GB" dirty="0" err="1" smtClean="0"/>
              <a:t>holo</a:t>
            </a:r>
            <a:r>
              <a:rPr lang="en-GB" dirty="0" smtClean="0"/>
              <a:t> </a:t>
            </a:r>
            <a:r>
              <a:rPr lang="en-GB" dirty="0" err="1" smtClean="0"/>
              <a:t>myoglobin</a:t>
            </a:r>
            <a:r>
              <a:rPr lang="en-GB" dirty="0" smtClean="0"/>
              <a:t> (active site)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t="49713"/>
          <a:stretch>
            <a:fillRect/>
          </a:stretch>
        </p:blipFill>
        <p:spPr bwMode="auto">
          <a:xfrm>
            <a:off x="971600" y="1700807"/>
            <a:ext cx="7077444" cy="5157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1123596"/>
            <a:ext cx="8229600" cy="1153276"/>
          </a:xfrm>
        </p:spPr>
        <p:txBody>
          <a:bodyPr/>
          <a:lstStyle/>
          <a:p>
            <a:pPr algn="r"/>
            <a:r>
              <a:rPr lang="en-GB" dirty="0" smtClean="0"/>
              <a:t>Apo/</a:t>
            </a:r>
            <a:r>
              <a:rPr lang="en-GB" dirty="0" err="1" smtClean="0"/>
              <a:t>holo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err="1" smtClean="0"/>
              <a:t>myoglobin</a:t>
            </a:r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692697"/>
            <a:ext cx="6002344" cy="616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 t="32929" b="33456"/>
          <a:stretch>
            <a:fillRect/>
          </a:stretch>
        </p:blipFill>
        <p:spPr bwMode="auto">
          <a:xfrm>
            <a:off x="3707904" y="2839988"/>
            <a:ext cx="5436096" cy="303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0" name="Picture 8" descr="http://y12011.heathfieldcps.net/files/2011/04/mini_u_scientist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40568" y="1978868"/>
            <a:ext cx="2558202" cy="3322340"/>
          </a:xfrm>
          <a:prstGeom prst="rect">
            <a:avLst/>
          </a:prstGeom>
          <a:noFill/>
        </p:spPr>
      </p:pic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52525"/>
          </a:xfrm>
        </p:spPr>
        <p:txBody>
          <a:bodyPr/>
          <a:lstStyle/>
          <a:p>
            <a:r>
              <a:rPr lang="en-GB" dirty="0" smtClean="0"/>
              <a:t>Numerical experiments...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1619672" y="2143125"/>
            <a:ext cx="4392488" cy="637803"/>
          </a:xfrm>
        </p:spPr>
        <p:txBody>
          <a:bodyPr/>
          <a:lstStyle/>
          <a:p>
            <a:pPr>
              <a:spcBef>
                <a:spcPts val="3600"/>
              </a:spcBef>
            </a:pPr>
            <a:r>
              <a:rPr lang="en-GB" dirty="0" smtClean="0"/>
              <a:t>‘instrument scientist &amp; technician’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843808" y="908720"/>
            <a:ext cx="6300192" cy="3208934"/>
            <a:chOff x="2843808" y="908720"/>
            <a:chExt cx="6300192" cy="3208934"/>
          </a:xfrm>
        </p:grpSpPr>
        <p:pic>
          <p:nvPicPr>
            <p:cNvPr id="18436" name="Picture 4" descr="http://www.oilsands.ualberta.ca/oscief/wp-content/uploads/2010/02/ClusterI-006-low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0400" y="908720"/>
              <a:ext cx="2133600" cy="3208934"/>
            </a:xfrm>
            <a:prstGeom prst="rect">
              <a:avLst/>
            </a:prstGeom>
            <a:noFill/>
          </p:spPr>
        </p:pic>
        <p:sp>
          <p:nvSpPr>
            <p:cNvPr id="8" name="Content Placeholder 19"/>
            <p:cNvSpPr txBox="1">
              <a:spLocks/>
            </p:cNvSpPr>
            <p:nvPr/>
          </p:nvSpPr>
          <p:spPr bwMode="auto">
            <a:xfrm>
              <a:off x="2843808" y="3356992"/>
              <a:ext cx="4176464" cy="728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73050" marR="0" lvl="0" indent="-273050" algn="l" defTabSz="914400" rtl="0" eaLnBrk="1" fontAlgn="base" latinLnBrk="0" hangingPunct="1">
                <a:lnSpc>
                  <a:spcPct val="100000"/>
                </a:lnSpc>
                <a:spcBef>
                  <a:spcPts val="3600"/>
                </a:spcBef>
                <a:spcAft>
                  <a:spcPct val="0"/>
                </a:spcAft>
                <a:buClr>
                  <a:srgbClr val="0BD0D9"/>
                </a:buClr>
                <a:buSzPct val="95000"/>
                <a:buFont typeface="Wingdings 2" pitchFamily="18" charset="2"/>
                <a:buChar char=""/>
                <a:tabLst/>
                <a:defRPr/>
              </a:pPr>
              <a:r>
                <a:rPr kumimoji="0" lang="en-GB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Instrument = cluster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07704" y="4581128"/>
            <a:ext cx="7128792" cy="736848"/>
            <a:chOff x="1907704" y="4581128"/>
            <a:chExt cx="7128792" cy="736848"/>
          </a:xfrm>
        </p:grpSpPr>
        <p:pic>
          <p:nvPicPr>
            <p:cNvPr id="18434" name="Picture 2" descr="NAMD - Scalable Molecular Dynamics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36121" y="4725144"/>
              <a:ext cx="3000375" cy="457200"/>
            </a:xfrm>
            <a:prstGeom prst="rect">
              <a:avLst/>
            </a:prstGeom>
            <a:noFill/>
          </p:spPr>
        </p:pic>
        <p:sp>
          <p:nvSpPr>
            <p:cNvPr id="9" name="Content Placeholder 19"/>
            <p:cNvSpPr txBox="1">
              <a:spLocks/>
            </p:cNvSpPr>
            <p:nvPr/>
          </p:nvSpPr>
          <p:spPr bwMode="auto">
            <a:xfrm>
              <a:off x="1907704" y="4581128"/>
              <a:ext cx="4104456" cy="736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73050" marR="0" lvl="0" indent="-273050" algn="l" defTabSz="914400" rtl="0" eaLnBrk="1" fontAlgn="base" latinLnBrk="0" hangingPunct="1">
                <a:lnSpc>
                  <a:spcPct val="100000"/>
                </a:lnSpc>
                <a:spcBef>
                  <a:spcPts val="3600"/>
                </a:spcBef>
                <a:spcAft>
                  <a:spcPct val="0"/>
                </a:spcAft>
                <a:buClr>
                  <a:srgbClr val="0BD0D9"/>
                </a:buClr>
                <a:buSzPct val="95000"/>
                <a:buFont typeface="Wingdings 2" pitchFamily="18" charset="2"/>
                <a:buChar char=""/>
                <a:tabLst/>
                <a:defRPr/>
              </a:pPr>
              <a:r>
                <a:rPr kumimoji="0" lang="en-GB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Inst control software = MD 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95536" y="5818397"/>
            <a:ext cx="7704856" cy="1039603"/>
            <a:chOff x="395536" y="5818397"/>
            <a:chExt cx="7704856" cy="1039603"/>
          </a:xfrm>
        </p:grpSpPr>
        <p:pic>
          <p:nvPicPr>
            <p:cNvPr id="5" name="Picture 4" descr="nMOLDYN.gif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7352" y="5818397"/>
              <a:ext cx="1503040" cy="1039603"/>
            </a:xfrm>
            <a:prstGeom prst="rect">
              <a:avLst/>
            </a:prstGeom>
          </p:spPr>
        </p:pic>
        <p:sp>
          <p:nvSpPr>
            <p:cNvPr id="10" name="Content Placeholder 19"/>
            <p:cNvSpPr txBox="1">
              <a:spLocks/>
            </p:cNvSpPr>
            <p:nvPr/>
          </p:nvSpPr>
          <p:spPr bwMode="auto">
            <a:xfrm>
              <a:off x="395536" y="6021288"/>
              <a:ext cx="6228184" cy="620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73050" marR="0" lvl="0" indent="-273050" algn="l" defTabSz="914400" rtl="0" eaLnBrk="1" fontAlgn="base" latinLnBrk="0" hangingPunct="1">
                <a:lnSpc>
                  <a:spcPct val="100000"/>
                </a:lnSpc>
                <a:spcBef>
                  <a:spcPts val="3600"/>
                </a:spcBef>
                <a:spcAft>
                  <a:spcPct val="0"/>
                </a:spcAft>
                <a:buClr>
                  <a:srgbClr val="0BD0D9"/>
                </a:buClr>
                <a:buSzPct val="95000"/>
                <a:buFont typeface="Wingdings 2" pitchFamily="18" charset="2"/>
                <a:buChar char=""/>
                <a:tabLst/>
                <a:defRPr/>
              </a:pPr>
              <a:r>
                <a:rPr kumimoji="0" lang="en-GB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Data analysis software = </a:t>
              </a:r>
              <a:r>
                <a:rPr kumimoji="0" lang="en-GB" sz="2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nMoldyn</a:t>
              </a:r>
              <a:endPara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52525"/>
          </a:xfrm>
        </p:spPr>
        <p:txBody>
          <a:bodyPr/>
          <a:lstStyle/>
          <a:p>
            <a:r>
              <a:rPr lang="en-GB" dirty="0" smtClean="0"/>
              <a:t>... Since 1995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 cstate="print"/>
          <a:srcRect l="20963" t="11925" r="49506" b="18146"/>
          <a:stretch>
            <a:fillRect/>
          </a:stretch>
        </p:blipFill>
        <p:spPr bwMode="auto">
          <a:xfrm>
            <a:off x="0" y="1529408"/>
            <a:ext cx="3600400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4" cstate="print"/>
          <a:srcRect l="54134" t="18815" r="13382" b="8421"/>
          <a:stretch>
            <a:fillRect/>
          </a:stretch>
        </p:blipFill>
        <p:spPr bwMode="auto">
          <a:xfrm>
            <a:off x="1331640" y="1313384"/>
            <a:ext cx="3960440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5" cstate="print"/>
          <a:srcRect l="12694" t="11925" r="49506" b="6806"/>
          <a:stretch>
            <a:fillRect/>
          </a:stretch>
        </p:blipFill>
        <p:spPr bwMode="auto">
          <a:xfrm>
            <a:off x="2534006" y="1268760"/>
            <a:ext cx="4126226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5" cstate="print"/>
          <a:srcRect l="58268" t="11256" r="10429" b="15980"/>
          <a:stretch>
            <a:fillRect/>
          </a:stretch>
        </p:blipFill>
        <p:spPr bwMode="auto">
          <a:xfrm>
            <a:off x="4067944" y="1313384"/>
            <a:ext cx="3816424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6" name="Picture 6"/>
          <p:cNvPicPr>
            <a:picLocks noChangeAspect="1" noChangeArrowheads="1"/>
          </p:cNvPicPr>
          <p:nvPr/>
        </p:nvPicPr>
        <p:blipFill>
          <a:blip r:embed="rId4" cstate="print"/>
          <a:srcRect l="15744" t="13146" r="47047" b="7476"/>
          <a:stretch>
            <a:fillRect/>
          </a:stretch>
        </p:blipFill>
        <p:spPr bwMode="auto">
          <a:xfrm>
            <a:off x="4736046" y="980728"/>
            <a:ext cx="4407954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52525"/>
          </a:xfrm>
        </p:spPr>
        <p:txBody>
          <a:bodyPr/>
          <a:lstStyle/>
          <a:p>
            <a:r>
              <a:rPr lang="en-GB" dirty="0" smtClean="0"/>
              <a:t>C-Lab proposals since 2007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2051720" y="1616224"/>
          <a:ext cx="5364088" cy="5241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52525"/>
          </a:xfrm>
        </p:spPr>
        <p:txBody>
          <a:bodyPr/>
          <a:lstStyle/>
          <a:p>
            <a:r>
              <a:rPr lang="en-GB" dirty="0" smtClean="0"/>
              <a:t>Proposal distribution across colleges/fields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1259632" y="1628800"/>
          <a:ext cx="6192688" cy="4896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52525"/>
          </a:xfrm>
        </p:spPr>
        <p:txBody>
          <a:bodyPr/>
          <a:lstStyle/>
          <a:p>
            <a:r>
              <a:rPr lang="en-GB" sz="3600" dirty="0" smtClean="0"/>
              <a:t>C5 - diffraction</a:t>
            </a:r>
          </a:p>
        </p:txBody>
      </p:sp>
      <p:pic>
        <p:nvPicPr>
          <p:cNvPr id="8" name="Picture 7" descr="Fig-12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6512" y="2319422"/>
            <a:ext cx="5256584" cy="4061906"/>
          </a:xfrm>
          <a:prstGeom prst="rect">
            <a:avLst/>
          </a:prstGeom>
        </p:spPr>
      </p:pic>
      <p:pic>
        <p:nvPicPr>
          <p:cNvPr id="4098" name="Picture 2" descr="Sr2CoO2Cu2S2_and_Ba2CoO2Cu2S2_structur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2319422"/>
            <a:ext cx="5262401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5076056" y="0"/>
          <a:ext cx="2952328" cy="2060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MOLDYN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37512" y="6093296"/>
            <a:ext cx="1143000" cy="790575"/>
          </a:xfrm>
          <a:prstGeom prst="rect">
            <a:avLst/>
          </a:prstGeom>
        </p:spPr>
      </p:pic>
      <p:pic>
        <p:nvPicPr>
          <p:cNvPr id="11" name="Picture 10" descr="ChannelSnowballs.jpeg"/>
          <p:cNvPicPr>
            <a:picLocks noChangeAspect="1"/>
          </p:cNvPicPr>
          <p:nvPr/>
        </p:nvPicPr>
        <p:blipFill>
          <a:blip r:embed="rId4" cstate="print"/>
          <a:srcRect l="31940" t="224" r="31940" b="-680"/>
          <a:stretch>
            <a:fillRect/>
          </a:stretch>
        </p:blipFill>
        <p:spPr>
          <a:xfrm>
            <a:off x="6883449" y="1988840"/>
            <a:ext cx="1899403" cy="4176464"/>
          </a:xfrm>
          <a:prstGeom prst="rect">
            <a:avLst/>
          </a:prstGeom>
        </p:spPr>
      </p:pic>
      <p:pic>
        <p:nvPicPr>
          <p:cNvPr id="12" name="Picture 11" descr="ChannelSnowballs473.jpeg"/>
          <p:cNvPicPr>
            <a:picLocks noChangeAspect="1"/>
          </p:cNvPicPr>
          <p:nvPr/>
        </p:nvPicPr>
        <p:blipFill>
          <a:blip r:embed="rId5" cstate="print"/>
          <a:srcRect l="31940" t="646" r="31940" b="306"/>
          <a:stretch>
            <a:fillRect/>
          </a:stretch>
        </p:blipFill>
        <p:spPr>
          <a:xfrm>
            <a:off x="150184" y="1988840"/>
            <a:ext cx="1912599" cy="4146484"/>
          </a:xfrm>
          <a:prstGeom prst="rect">
            <a:avLst/>
          </a:prstGeom>
        </p:spPr>
      </p:pic>
      <p:pic>
        <p:nvPicPr>
          <p:cNvPr id="13" name="Picture 12" descr="ChannelSnowballs773.jpeg"/>
          <p:cNvPicPr>
            <a:picLocks noChangeAspect="1"/>
          </p:cNvPicPr>
          <p:nvPr/>
        </p:nvPicPr>
        <p:blipFill>
          <a:blip r:embed="rId6" cstate="print"/>
          <a:srcRect l="31940" t="2623" r="31940" b="2623"/>
          <a:stretch>
            <a:fillRect/>
          </a:stretch>
        </p:blipFill>
        <p:spPr>
          <a:xfrm>
            <a:off x="2299413" y="1988840"/>
            <a:ext cx="1999270" cy="4146484"/>
          </a:xfrm>
          <a:prstGeom prst="rect">
            <a:avLst/>
          </a:prstGeom>
        </p:spPr>
      </p:pic>
      <p:pic>
        <p:nvPicPr>
          <p:cNvPr id="14" name="Picture 13" descr="ChannelSnowballs1073.jpeg"/>
          <p:cNvPicPr>
            <a:picLocks noChangeAspect="1"/>
          </p:cNvPicPr>
          <p:nvPr/>
        </p:nvPicPr>
        <p:blipFill>
          <a:blip r:embed="rId7" cstate="print"/>
          <a:srcRect l="31940" t="1887" r="31940" b="1572"/>
          <a:stretch>
            <a:fillRect/>
          </a:stretch>
        </p:blipFill>
        <p:spPr>
          <a:xfrm>
            <a:off x="4601981" y="1988840"/>
            <a:ext cx="1965796" cy="415397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1547664" y="6381328"/>
            <a:ext cx="5688632" cy="216024"/>
          </a:xfrm>
          <a:prstGeom prst="rightArrow">
            <a:avLst/>
          </a:prstGeom>
          <a:gradFill flip="none" rotWithShape="1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3851920" y="6488668"/>
            <a:ext cx="147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Temperature</a:t>
            </a:r>
            <a:endParaRPr lang="en-GB" i="1" dirty="0"/>
          </a:p>
        </p:txBody>
      </p:sp>
      <p:pic>
        <p:nvPicPr>
          <p:cNvPr id="17" name="Picture 16" descr="lampICO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6165304"/>
            <a:ext cx="1385392" cy="692696"/>
          </a:xfrm>
          <a:prstGeom prst="rect">
            <a:avLst/>
          </a:prstGeom>
        </p:spPr>
      </p:pic>
      <p:graphicFrame>
        <p:nvGraphicFramePr>
          <p:cNvPr id="19" name="Chart 18"/>
          <p:cNvGraphicFramePr>
            <a:graphicFrameLocks/>
          </p:cNvGraphicFramePr>
          <p:nvPr/>
        </p:nvGraphicFramePr>
        <p:xfrm>
          <a:off x="5076056" y="0"/>
          <a:ext cx="2952328" cy="2060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52525"/>
          </a:xfrm>
        </p:spPr>
        <p:txBody>
          <a:bodyPr/>
          <a:lstStyle/>
          <a:p>
            <a:r>
              <a:rPr lang="en-GB" sz="3600" dirty="0" smtClean="0"/>
              <a:t>C5 - diffraction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LL-bleu-profond">
  <a:themeElements>
    <a:clrScheme name="ILL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ILL">
      <a:majorFont>
        <a:latin typeface="Lucida Sans"/>
        <a:ea typeface=""/>
        <a:cs typeface=""/>
      </a:majorFont>
      <a:minorFont>
        <a:latin typeface="Verdana"/>
        <a:ea typeface=""/>
        <a:cs typeface="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ILL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ILL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ILL-bleu-profond</Template>
  <TotalTime>4667</TotalTime>
  <Words>809</Words>
  <Application>Microsoft Office PowerPoint</Application>
  <PresentationFormat>On-screen Show (4:3)</PresentationFormat>
  <Paragraphs>173</Paragraphs>
  <Slides>35</Slides>
  <Notes>29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ILL-bleu-profond</vt:lpstr>
      <vt:lpstr>Origin Graph</vt:lpstr>
      <vt:lpstr>Graph</vt:lpstr>
      <vt:lpstr>Equation</vt:lpstr>
      <vt:lpstr>Slide 1</vt:lpstr>
      <vt:lpstr>Slide 2</vt:lpstr>
      <vt:lpstr>Combined experimental and numerical studies of soft matter and biological systems</vt:lpstr>
      <vt:lpstr>Numerical experiments...</vt:lpstr>
      <vt:lpstr>... Since 1995</vt:lpstr>
      <vt:lpstr>C-Lab proposals since 2007</vt:lpstr>
      <vt:lpstr>Proposal distribution across colleges/fields</vt:lpstr>
      <vt:lpstr>C5 - diffraction</vt:lpstr>
      <vt:lpstr>C5 - diffraction</vt:lpstr>
      <vt:lpstr>C6 – (ionic) liquids</vt:lpstr>
      <vt:lpstr>C7 - spectroscopy</vt:lpstr>
      <vt:lpstr>C7 - spectroscopy</vt:lpstr>
      <vt:lpstr>Colleges 8 &amp; 9 – soft matter &amp; bio</vt:lpstr>
      <vt:lpstr>nDDB – neutron Dynamics Data Bank (Grenoble + L. Rusevich + Vicky GS)</vt:lpstr>
      <vt:lpstr>Slide 15</vt:lpstr>
      <vt:lpstr>Slide 16</vt:lpstr>
      <vt:lpstr>Slide 17</vt:lpstr>
      <vt:lpstr>Slide 18</vt:lpstr>
      <vt:lpstr>Lipid membranes only – DMPC (with F. Natali, J. Peters et al.)</vt:lpstr>
      <vt:lpstr>DMPC – gel and liquid phases</vt:lpstr>
      <vt:lpstr>Lamellar DMPC – structure Tc=300K</vt:lpstr>
      <vt:lpstr>Agreement with spherical DMPC - liposome</vt:lpstr>
      <vt:lpstr>Disagreement with lamellar H-DMPC (OK for some D-DMPC)</vt:lpstr>
      <vt:lpstr>DMPC – structure answer</vt:lpstr>
      <vt:lpstr>Structure &amp; dynamics of micelles (with Mukho, Vicky GS et al.)</vt:lpstr>
      <vt:lpstr>SDS – structural model</vt:lpstr>
      <vt:lpstr>SDS – structural model: ‘rough ellipsoid’</vt:lpstr>
      <vt:lpstr>SDS – dynamical model</vt:lpstr>
      <vt:lpstr>SDS – dynamical model: frequency and Q dependence</vt:lpstr>
      <vt:lpstr>Conclusion...</vt:lpstr>
      <vt:lpstr>Slide 31</vt:lpstr>
      <vt:lpstr>Apo/holo myoglobin</vt:lpstr>
      <vt:lpstr>Apo/holo myoglobin (whole molecule)</vt:lpstr>
      <vt:lpstr>Apo/holo myoglobin (active site)</vt:lpstr>
      <vt:lpstr>Apo/holo  myoglobin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ricard</dc:creator>
  <cp:lastModifiedBy>Mark Johnson</cp:lastModifiedBy>
  <cp:revision>234</cp:revision>
  <dcterms:created xsi:type="dcterms:W3CDTF">2009-08-10T12:34:12Z</dcterms:created>
  <dcterms:modified xsi:type="dcterms:W3CDTF">2013-01-14T19:22:48Z</dcterms:modified>
</cp:coreProperties>
</file>